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8" r:id="rId2"/>
    <p:sldId id="426" r:id="rId3"/>
    <p:sldId id="284" r:id="rId4"/>
    <p:sldId id="287" r:id="rId5"/>
    <p:sldId id="288" r:id="rId6"/>
    <p:sldId id="289" r:id="rId7"/>
    <p:sldId id="352" r:id="rId8"/>
    <p:sldId id="425" r:id="rId9"/>
    <p:sldId id="341" r:id="rId10"/>
    <p:sldId id="329" r:id="rId11"/>
    <p:sldId id="330" r:id="rId12"/>
    <p:sldId id="331" r:id="rId13"/>
    <p:sldId id="310" r:id="rId14"/>
    <p:sldId id="342" r:id="rId15"/>
    <p:sldId id="343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396" r:id="rId24"/>
    <p:sldId id="397" r:id="rId25"/>
    <p:sldId id="398" r:id="rId26"/>
    <p:sldId id="399" r:id="rId27"/>
    <p:sldId id="400" r:id="rId28"/>
    <p:sldId id="401" r:id="rId29"/>
    <p:sldId id="402" r:id="rId30"/>
    <p:sldId id="404" r:id="rId31"/>
    <p:sldId id="405" r:id="rId32"/>
    <p:sldId id="406" r:id="rId33"/>
    <p:sldId id="407" r:id="rId34"/>
    <p:sldId id="403" r:id="rId35"/>
    <p:sldId id="299" r:id="rId36"/>
    <p:sldId id="300" r:id="rId37"/>
    <p:sldId id="301" r:id="rId38"/>
    <p:sldId id="302" r:id="rId39"/>
    <p:sldId id="303" r:id="rId40"/>
    <p:sldId id="304" r:id="rId41"/>
    <p:sldId id="392" r:id="rId42"/>
    <p:sldId id="346" r:id="rId43"/>
    <p:sldId id="378" r:id="rId44"/>
    <p:sldId id="388" r:id="rId45"/>
    <p:sldId id="390" r:id="rId46"/>
    <p:sldId id="421" r:id="rId47"/>
    <p:sldId id="367" r:id="rId48"/>
    <p:sldId id="370" r:id="rId49"/>
    <p:sldId id="368" r:id="rId50"/>
    <p:sldId id="423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422" r:id="rId59"/>
    <p:sldId id="333" r:id="rId60"/>
    <p:sldId id="380" r:id="rId61"/>
    <p:sldId id="381" r:id="rId62"/>
    <p:sldId id="382" r:id="rId63"/>
    <p:sldId id="383" r:id="rId64"/>
    <p:sldId id="424" r:id="rId65"/>
    <p:sldId id="328" r:id="rId66"/>
    <p:sldId id="257" r:id="rId6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726"/>
    <a:srgbClr val="3F5867"/>
    <a:srgbClr val="F2EF4F"/>
    <a:srgbClr val="9D2064"/>
    <a:srgbClr val="60CDF6"/>
    <a:srgbClr val="EAE950"/>
    <a:srgbClr val="F15828"/>
    <a:srgbClr val="F4921F"/>
    <a:srgbClr val="C2DA56"/>
    <a:srgbClr val="405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660FF-1DD6-49E3-8943-D5FD06D7097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E4E031-1CFC-431F-87E0-F15277D7C3EC}">
      <dgm:prSet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dirty="0"/>
            <a:t>Accounting</a:t>
          </a:r>
        </a:p>
      </dgm:t>
    </dgm:pt>
    <dgm:pt modelId="{28552801-3558-4A08-91CE-B631E93F005D}" type="parTrans" cxnId="{2EBAD46D-527E-4B77-B17B-597893F6E72B}">
      <dgm:prSet/>
      <dgm:spPr/>
      <dgm:t>
        <a:bodyPr/>
        <a:lstStyle/>
        <a:p>
          <a:endParaRPr lang="en-US"/>
        </a:p>
      </dgm:t>
    </dgm:pt>
    <dgm:pt modelId="{21BC2995-6AE1-4F0F-9B53-3F0DD685D3BD}" type="sibTrans" cxnId="{2EBAD46D-527E-4B77-B17B-597893F6E72B}">
      <dgm:prSet/>
      <dgm:spPr/>
      <dgm:t>
        <a:bodyPr/>
        <a:lstStyle/>
        <a:p>
          <a:endParaRPr lang="en-US"/>
        </a:p>
      </dgm:t>
    </dgm:pt>
    <dgm:pt modelId="{DE7F9404-B880-4E28-893A-94FE6858F5E2}">
      <dgm:prSet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dirty="0"/>
            <a:t>Biology</a:t>
          </a:r>
          <a:endParaRPr lang="en-US" sz="1500" dirty="0"/>
        </a:p>
      </dgm:t>
    </dgm:pt>
    <dgm:pt modelId="{7EDE2776-4C27-43C6-85C9-AB97F2D34FA3}" type="parTrans" cxnId="{D822E6C1-35DE-4717-8174-DFBB7DFC8688}">
      <dgm:prSet/>
      <dgm:spPr/>
      <dgm:t>
        <a:bodyPr/>
        <a:lstStyle/>
        <a:p>
          <a:endParaRPr lang="en-US"/>
        </a:p>
      </dgm:t>
    </dgm:pt>
    <dgm:pt modelId="{EAB4B024-4EF5-4CD4-BD62-8E0721A93D15}" type="sibTrans" cxnId="{D822E6C1-35DE-4717-8174-DFBB7DFC8688}">
      <dgm:prSet/>
      <dgm:spPr/>
      <dgm:t>
        <a:bodyPr/>
        <a:lstStyle/>
        <a:p>
          <a:endParaRPr lang="en-US"/>
        </a:p>
      </dgm:t>
    </dgm:pt>
    <dgm:pt modelId="{452828C4-4024-443B-9E27-27062498951D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Business Administration</a:t>
          </a:r>
        </a:p>
      </dgm:t>
    </dgm:pt>
    <dgm:pt modelId="{D3429890-A420-4F15-A2D9-779E5455FD1D}" type="parTrans" cxnId="{884FDAE0-6824-4D7C-96CF-302F4F35C78D}">
      <dgm:prSet/>
      <dgm:spPr/>
      <dgm:t>
        <a:bodyPr/>
        <a:lstStyle/>
        <a:p>
          <a:endParaRPr lang="en-US"/>
        </a:p>
      </dgm:t>
    </dgm:pt>
    <dgm:pt modelId="{97046FE1-9159-4E55-851E-99A791D0F1DD}" type="sibTrans" cxnId="{884FDAE0-6824-4D7C-96CF-302F4F35C78D}">
      <dgm:prSet/>
      <dgm:spPr/>
      <dgm:t>
        <a:bodyPr/>
        <a:lstStyle/>
        <a:p>
          <a:endParaRPr lang="en-US"/>
        </a:p>
      </dgm:t>
    </dgm:pt>
    <dgm:pt modelId="{5812EC8A-0E45-4FB1-A2E0-BB659F326503}">
      <dgm:prSet custT="1"/>
      <dgm:spPr>
        <a:solidFill>
          <a:schemeClr val="accent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  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Business Analytics</a:t>
          </a:r>
          <a:r>
            <a:rPr lang="en-US" sz="2000" kern="1200" dirty="0"/>
            <a:t>					</a:t>
          </a:r>
        </a:p>
      </dgm:t>
    </dgm:pt>
    <dgm:pt modelId="{2D14B4B6-B190-4A88-B185-BFFC51D51376}" type="parTrans" cxnId="{B78112A7-A585-43C2-BB8D-81392EC0110B}">
      <dgm:prSet/>
      <dgm:spPr/>
      <dgm:t>
        <a:bodyPr/>
        <a:lstStyle/>
        <a:p>
          <a:endParaRPr lang="en-US"/>
        </a:p>
      </dgm:t>
    </dgm:pt>
    <dgm:pt modelId="{BAB22AAB-6A5D-44CF-BF7E-C40891481DC0}" type="sibTrans" cxnId="{B78112A7-A585-43C2-BB8D-81392EC0110B}">
      <dgm:prSet/>
      <dgm:spPr/>
      <dgm:t>
        <a:bodyPr/>
        <a:lstStyle/>
        <a:p>
          <a:endParaRPr lang="en-US"/>
        </a:p>
      </dgm:t>
    </dgm:pt>
    <dgm:pt modelId="{1A6652E2-9125-447B-A6BA-2814D90E7064}">
      <dgm:prSet custT="1"/>
      <dgm:spPr>
        <a:solidFill>
          <a:schemeClr val="accent2"/>
        </a:solidFill>
      </dgm:spPr>
      <dgm:t>
        <a:bodyPr/>
        <a:lstStyle/>
        <a:p>
          <a:pPr>
            <a:lnSpc>
              <a:spcPct val="90000"/>
            </a:lnSpc>
          </a:pPr>
          <a:endParaRPr lang="en-US" sz="1800" dirty="0"/>
        </a:p>
        <a:p>
          <a:pPr>
            <a:lnSpc>
              <a:spcPct val="90000"/>
            </a:lnSpc>
          </a:pPr>
          <a:r>
            <a:rPr lang="en-US" sz="1800" dirty="0"/>
            <a:t>     </a:t>
          </a:r>
        </a:p>
        <a:p>
          <a:pPr>
            <a:lnSpc>
              <a:spcPct val="150000"/>
            </a:lnSpc>
          </a:pPr>
          <a:r>
            <a:rPr lang="en-US" sz="2800" dirty="0"/>
            <a:t>Chemistry</a:t>
          </a:r>
          <a:r>
            <a:rPr lang="en-US" sz="1800" dirty="0"/>
            <a:t>					</a:t>
          </a:r>
        </a:p>
      </dgm:t>
    </dgm:pt>
    <dgm:pt modelId="{74C847FC-66F6-4CB5-B5F5-5711C11D0863}" type="parTrans" cxnId="{31BC463F-99F4-4A81-BEEF-E700ADB476FF}">
      <dgm:prSet/>
      <dgm:spPr/>
      <dgm:t>
        <a:bodyPr/>
        <a:lstStyle/>
        <a:p>
          <a:endParaRPr lang="en-US"/>
        </a:p>
      </dgm:t>
    </dgm:pt>
    <dgm:pt modelId="{33D7ACD9-2D48-4321-852E-80D6E4239D46}" type="sibTrans" cxnId="{31BC463F-99F4-4A81-BEEF-E700ADB476FF}">
      <dgm:prSet/>
      <dgm:spPr/>
      <dgm:t>
        <a:bodyPr/>
        <a:lstStyle/>
        <a:p>
          <a:endParaRPr lang="en-US"/>
        </a:p>
      </dgm:t>
    </dgm:pt>
    <dgm:pt modelId="{3BC8BDAB-4581-4DCB-92EF-7AAB6D93E647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Communication Disorders</a:t>
          </a:r>
        </a:p>
      </dgm:t>
    </dgm:pt>
    <dgm:pt modelId="{4A492F8E-9767-4F6F-8380-C176C5A301AC}" type="parTrans" cxnId="{A307EBE1-A8A5-4C3A-953A-4FE9D6829185}">
      <dgm:prSet/>
      <dgm:spPr/>
      <dgm:t>
        <a:bodyPr/>
        <a:lstStyle/>
        <a:p>
          <a:endParaRPr lang="en-US"/>
        </a:p>
      </dgm:t>
    </dgm:pt>
    <dgm:pt modelId="{936B2794-BD65-43C0-92B9-ADF186C5128A}" type="sibTrans" cxnId="{A307EBE1-A8A5-4C3A-953A-4FE9D6829185}">
      <dgm:prSet/>
      <dgm:spPr/>
      <dgm:t>
        <a:bodyPr/>
        <a:lstStyle/>
        <a:p>
          <a:endParaRPr lang="en-US"/>
        </a:p>
      </dgm:t>
    </dgm:pt>
    <dgm:pt modelId="{BD0E727F-5D2D-4202-8AE8-4F9F23C73622}">
      <dgm:prSet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r>
            <a:rPr lang="en-US" sz="2400" dirty="0"/>
            <a:t>Health Informatics</a:t>
          </a:r>
          <a:r>
            <a:rPr lang="en-US" sz="2200" dirty="0"/>
            <a:t>	</a:t>
          </a:r>
        </a:p>
      </dgm:t>
    </dgm:pt>
    <dgm:pt modelId="{A47A112A-33DF-4C64-9B7A-5FEBDD6265FC}" type="parTrans" cxnId="{85720E78-E52A-4B25-8D7D-D2C5F777837E}">
      <dgm:prSet/>
      <dgm:spPr/>
      <dgm:t>
        <a:bodyPr/>
        <a:lstStyle/>
        <a:p>
          <a:endParaRPr lang="en-US"/>
        </a:p>
      </dgm:t>
    </dgm:pt>
    <dgm:pt modelId="{B4228204-FEB5-428A-A200-756C887E47CF}" type="sibTrans" cxnId="{85720E78-E52A-4B25-8D7D-D2C5F777837E}">
      <dgm:prSet/>
      <dgm:spPr/>
      <dgm:t>
        <a:bodyPr/>
        <a:lstStyle/>
        <a:p>
          <a:endParaRPr lang="en-US"/>
        </a:p>
      </dgm:t>
    </dgm:pt>
    <dgm:pt modelId="{A0BFA49A-590B-451F-A0AC-849201A2D396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Human Resources</a:t>
          </a:r>
        </a:p>
      </dgm:t>
    </dgm:pt>
    <dgm:pt modelId="{9CD82CE0-4032-4F92-A048-4EBBB5731580}" type="parTrans" cxnId="{462F9281-BA62-42B0-B999-4E8CFDA4D161}">
      <dgm:prSet/>
      <dgm:spPr/>
      <dgm:t>
        <a:bodyPr/>
        <a:lstStyle/>
        <a:p>
          <a:endParaRPr lang="en-US"/>
        </a:p>
      </dgm:t>
    </dgm:pt>
    <dgm:pt modelId="{1511398E-73E7-4FD2-907B-AE531C366C63}" type="sibTrans" cxnId="{462F9281-BA62-42B0-B999-4E8CFDA4D161}">
      <dgm:prSet/>
      <dgm:spPr/>
      <dgm:t>
        <a:bodyPr/>
        <a:lstStyle/>
        <a:p>
          <a:endParaRPr lang="en-US"/>
        </a:p>
      </dgm:t>
    </dgm:pt>
    <dgm:pt modelId="{9C316B7D-703D-4334-A31D-18F968D90E47}">
      <dgm:prSet custT="1"/>
      <dgm:spPr>
        <a:solidFill>
          <a:schemeClr val="accent2"/>
        </a:solidFill>
      </dgm:spPr>
      <dgm:t>
        <a:bodyPr/>
        <a:lstStyle/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r>
            <a:rPr lang="en-US" sz="2400" dirty="0"/>
            <a:t>Occupational Therapy	</a:t>
          </a:r>
          <a:r>
            <a:rPr lang="en-US" sz="2200" dirty="0"/>
            <a:t>			</a:t>
          </a:r>
        </a:p>
      </dgm:t>
    </dgm:pt>
    <dgm:pt modelId="{DA3A3B6B-5FB8-4B17-87D6-225A36F4859D}" type="parTrans" cxnId="{DE2BEBA9-A112-4A65-B804-84071D832B84}">
      <dgm:prSet/>
      <dgm:spPr/>
      <dgm:t>
        <a:bodyPr/>
        <a:lstStyle/>
        <a:p>
          <a:endParaRPr lang="en-US"/>
        </a:p>
      </dgm:t>
    </dgm:pt>
    <dgm:pt modelId="{BAB48911-32D5-45AF-832A-57544D2577D4}" type="sibTrans" cxnId="{DE2BEBA9-A112-4A65-B804-84071D832B84}">
      <dgm:prSet/>
      <dgm:spPr/>
      <dgm:t>
        <a:bodyPr/>
        <a:lstStyle/>
        <a:p>
          <a:endParaRPr lang="en-US"/>
        </a:p>
      </dgm:t>
    </dgm:pt>
    <dgm:pt modelId="{D548C9F4-842E-4678-B1C9-4C8F0340273A}">
      <dgm:prSet custT="1"/>
      <dgm:spPr>
        <a:solidFill>
          <a:schemeClr val="accent2"/>
        </a:solidFill>
      </dgm:spPr>
      <dgm:t>
        <a:bodyPr/>
        <a:lstStyle/>
        <a:p>
          <a:endParaRPr lang="en-US" sz="2400" dirty="0"/>
        </a:p>
        <a:p>
          <a:r>
            <a:rPr lang="en-US" sz="2400" dirty="0"/>
            <a:t>Physical Therapy</a:t>
          </a:r>
          <a:r>
            <a:rPr lang="en-US" sz="2200" dirty="0"/>
            <a:t>			</a:t>
          </a:r>
        </a:p>
      </dgm:t>
    </dgm:pt>
    <dgm:pt modelId="{6835DB73-8C89-4537-8D0A-BB8302F19394}" type="parTrans" cxnId="{A89393E6-034E-4B6B-8B2C-E792B74D4A1A}">
      <dgm:prSet/>
      <dgm:spPr/>
      <dgm:t>
        <a:bodyPr/>
        <a:lstStyle/>
        <a:p>
          <a:endParaRPr lang="en-US"/>
        </a:p>
      </dgm:t>
    </dgm:pt>
    <dgm:pt modelId="{8AC444B6-5AF2-4113-B704-124C947F3C1B}" type="sibTrans" cxnId="{A89393E6-034E-4B6B-8B2C-E792B74D4A1A}">
      <dgm:prSet/>
      <dgm:spPr/>
      <dgm:t>
        <a:bodyPr/>
        <a:lstStyle/>
        <a:p>
          <a:endParaRPr lang="en-US"/>
        </a:p>
      </dgm:t>
    </dgm:pt>
    <dgm:pt modelId="{BFDA95A5-83E7-4F03-82BA-E3C2C75E1FF7}" type="pres">
      <dgm:prSet presAssocID="{A75660FF-1DD6-49E3-8943-D5FD06D70978}" presName="diagram" presStyleCnt="0">
        <dgm:presLayoutVars>
          <dgm:dir/>
          <dgm:resizeHandles val="exact"/>
        </dgm:presLayoutVars>
      </dgm:prSet>
      <dgm:spPr/>
    </dgm:pt>
    <dgm:pt modelId="{DEC89DA0-013B-48A4-91F1-17B9D84CF00D}" type="pres">
      <dgm:prSet presAssocID="{F4E4E031-1CFC-431F-87E0-F15277D7C3EC}" presName="node" presStyleLbl="node1" presStyleIdx="0" presStyleCnt="10">
        <dgm:presLayoutVars>
          <dgm:bulletEnabled val="1"/>
        </dgm:presLayoutVars>
      </dgm:prSet>
      <dgm:spPr/>
    </dgm:pt>
    <dgm:pt modelId="{D236D9B2-3235-40D1-8ACC-9A8F7B36CB7A}" type="pres">
      <dgm:prSet presAssocID="{21BC2995-6AE1-4F0F-9B53-3F0DD685D3BD}" presName="sibTrans" presStyleCnt="0"/>
      <dgm:spPr/>
    </dgm:pt>
    <dgm:pt modelId="{23AB170F-22CC-4BEA-A29F-C258512B1660}" type="pres">
      <dgm:prSet presAssocID="{DE7F9404-B880-4E28-893A-94FE6858F5E2}" presName="node" presStyleLbl="node1" presStyleIdx="1" presStyleCnt="10">
        <dgm:presLayoutVars>
          <dgm:bulletEnabled val="1"/>
        </dgm:presLayoutVars>
      </dgm:prSet>
      <dgm:spPr/>
    </dgm:pt>
    <dgm:pt modelId="{A404955C-82FC-4626-9B8A-1395A39734EB}" type="pres">
      <dgm:prSet presAssocID="{EAB4B024-4EF5-4CD4-BD62-8E0721A93D15}" presName="sibTrans" presStyleCnt="0"/>
      <dgm:spPr/>
    </dgm:pt>
    <dgm:pt modelId="{45B08BE9-19ED-4B76-9100-9EEC69D2059E}" type="pres">
      <dgm:prSet presAssocID="{452828C4-4024-443B-9E27-27062498951D}" presName="node" presStyleLbl="node1" presStyleIdx="2" presStyleCnt="10">
        <dgm:presLayoutVars>
          <dgm:bulletEnabled val="1"/>
        </dgm:presLayoutVars>
      </dgm:prSet>
      <dgm:spPr/>
    </dgm:pt>
    <dgm:pt modelId="{2105E135-945C-4B40-A701-C267EF5EEDF5}" type="pres">
      <dgm:prSet presAssocID="{97046FE1-9159-4E55-851E-99A791D0F1DD}" presName="sibTrans" presStyleCnt="0"/>
      <dgm:spPr/>
    </dgm:pt>
    <dgm:pt modelId="{1F3646DB-29A2-45AC-932D-72FB6E5E51D6}" type="pres">
      <dgm:prSet presAssocID="{5812EC8A-0E45-4FB1-A2E0-BB659F326503}" presName="node" presStyleLbl="node1" presStyleIdx="3" presStyleCnt="10">
        <dgm:presLayoutVars>
          <dgm:bulletEnabled val="1"/>
        </dgm:presLayoutVars>
      </dgm:prSet>
      <dgm:spPr/>
    </dgm:pt>
    <dgm:pt modelId="{0D387A47-B2E7-461A-9D83-B6D4D9F66B1D}" type="pres">
      <dgm:prSet presAssocID="{BAB22AAB-6A5D-44CF-BF7E-C40891481DC0}" presName="sibTrans" presStyleCnt="0"/>
      <dgm:spPr/>
    </dgm:pt>
    <dgm:pt modelId="{7511B4C4-A1A6-4D59-BD01-F05C75807DD9}" type="pres">
      <dgm:prSet presAssocID="{1A6652E2-9125-447B-A6BA-2814D90E7064}" presName="node" presStyleLbl="node1" presStyleIdx="4" presStyleCnt="10">
        <dgm:presLayoutVars>
          <dgm:bulletEnabled val="1"/>
        </dgm:presLayoutVars>
      </dgm:prSet>
      <dgm:spPr/>
    </dgm:pt>
    <dgm:pt modelId="{47D0C77E-C615-4196-8315-F5B20049EB59}" type="pres">
      <dgm:prSet presAssocID="{33D7ACD9-2D48-4321-852E-80D6E4239D46}" presName="sibTrans" presStyleCnt="0"/>
      <dgm:spPr/>
    </dgm:pt>
    <dgm:pt modelId="{BE33BF74-DE55-479B-80A4-0D234875EE58}" type="pres">
      <dgm:prSet presAssocID="{3BC8BDAB-4581-4DCB-92EF-7AAB6D93E647}" presName="node" presStyleLbl="node1" presStyleIdx="5" presStyleCnt="10">
        <dgm:presLayoutVars>
          <dgm:bulletEnabled val="1"/>
        </dgm:presLayoutVars>
      </dgm:prSet>
      <dgm:spPr/>
    </dgm:pt>
    <dgm:pt modelId="{0DAAFD85-D225-49F7-BACC-034E6410940E}" type="pres">
      <dgm:prSet presAssocID="{936B2794-BD65-43C0-92B9-ADF186C5128A}" presName="sibTrans" presStyleCnt="0"/>
      <dgm:spPr/>
    </dgm:pt>
    <dgm:pt modelId="{EFA49025-9BD1-4573-8788-1B9235C355DF}" type="pres">
      <dgm:prSet presAssocID="{BD0E727F-5D2D-4202-8AE8-4F9F23C73622}" presName="node" presStyleLbl="node1" presStyleIdx="6" presStyleCnt="10" custLinFactNeighborY="734">
        <dgm:presLayoutVars>
          <dgm:bulletEnabled val="1"/>
        </dgm:presLayoutVars>
      </dgm:prSet>
      <dgm:spPr/>
    </dgm:pt>
    <dgm:pt modelId="{BEA67CC6-781C-4BDE-805C-09F590204652}" type="pres">
      <dgm:prSet presAssocID="{B4228204-FEB5-428A-A200-756C887E47CF}" presName="sibTrans" presStyleCnt="0"/>
      <dgm:spPr/>
    </dgm:pt>
    <dgm:pt modelId="{B03450D4-CA99-4402-A25E-029BFAF610D3}" type="pres">
      <dgm:prSet presAssocID="{A0BFA49A-590B-451F-A0AC-849201A2D396}" presName="node" presStyleLbl="node1" presStyleIdx="7" presStyleCnt="10">
        <dgm:presLayoutVars>
          <dgm:bulletEnabled val="1"/>
        </dgm:presLayoutVars>
      </dgm:prSet>
      <dgm:spPr/>
    </dgm:pt>
    <dgm:pt modelId="{E8230C76-7FAC-4B3A-83B9-E0113DC5EB32}" type="pres">
      <dgm:prSet presAssocID="{1511398E-73E7-4FD2-907B-AE531C366C63}" presName="sibTrans" presStyleCnt="0"/>
      <dgm:spPr/>
    </dgm:pt>
    <dgm:pt modelId="{5B7AE229-0A5B-4458-9654-11CF5D5E0E03}" type="pres">
      <dgm:prSet presAssocID="{9C316B7D-703D-4334-A31D-18F968D90E47}" presName="node" presStyleLbl="node1" presStyleIdx="8" presStyleCnt="10">
        <dgm:presLayoutVars>
          <dgm:bulletEnabled val="1"/>
        </dgm:presLayoutVars>
      </dgm:prSet>
      <dgm:spPr/>
    </dgm:pt>
    <dgm:pt modelId="{547CF07F-7DB7-4ABA-A5FD-A9CD36774D2C}" type="pres">
      <dgm:prSet presAssocID="{BAB48911-32D5-45AF-832A-57544D2577D4}" presName="sibTrans" presStyleCnt="0"/>
      <dgm:spPr/>
    </dgm:pt>
    <dgm:pt modelId="{67DD231B-C208-4B77-8BB4-3686FC05CD57}" type="pres">
      <dgm:prSet presAssocID="{D548C9F4-842E-4678-B1C9-4C8F0340273A}" presName="node" presStyleLbl="node1" presStyleIdx="9" presStyleCnt="10">
        <dgm:presLayoutVars>
          <dgm:bulletEnabled val="1"/>
        </dgm:presLayoutVars>
      </dgm:prSet>
      <dgm:spPr/>
    </dgm:pt>
  </dgm:ptLst>
  <dgm:cxnLst>
    <dgm:cxn modelId="{CF113904-E4F2-4ACC-A0D2-37595CF2BE9E}" type="presOf" srcId="{452828C4-4024-443B-9E27-27062498951D}" destId="{45B08BE9-19ED-4B76-9100-9EEC69D2059E}" srcOrd="0" destOrd="0" presId="urn:microsoft.com/office/officeart/2005/8/layout/default"/>
    <dgm:cxn modelId="{907A0F14-04BC-4CB0-924F-DDEBBFF5766D}" type="presOf" srcId="{DE7F9404-B880-4E28-893A-94FE6858F5E2}" destId="{23AB170F-22CC-4BEA-A29F-C258512B1660}" srcOrd="0" destOrd="0" presId="urn:microsoft.com/office/officeart/2005/8/layout/default"/>
    <dgm:cxn modelId="{DD65FC19-DEBB-4F0B-A698-8987EA71A98B}" type="presOf" srcId="{F4E4E031-1CFC-431F-87E0-F15277D7C3EC}" destId="{DEC89DA0-013B-48A4-91F1-17B9D84CF00D}" srcOrd="0" destOrd="0" presId="urn:microsoft.com/office/officeart/2005/8/layout/default"/>
    <dgm:cxn modelId="{1951212D-B3D4-43DC-A0C1-DFA5CA8967BA}" type="presOf" srcId="{1A6652E2-9125-447B-A6BA-2814D90E7064}" destId="{7511B4C4-A1A6-4D59-BD01-F05C75807DD9}" srcOrd="0" destOrd="0" presId="urn:microsoft.com/office/officeart/2005/8/layout/default"/>
    <dgm:cxn modelId="{45CBF32D-CD9C-4B7D-922F-B79FB3233FCD}" type="presOf" srcId="{5812EC8A-0E45-4FB1-A2E0-BB659F326503}" destId="{1F3646DB-29A2-45AC-932D-72FB6E5E51D6}" srcOrd="0" destOrd="0" presId="urn:microsoft.com/office/officeart/2005/8/layout/default"/>
    <dgm:cxn modelId="{BD200735-7E2C-4EE0-BBFF-DCBBAC34DD0A}" type="presOf" srcId="{BD0E727F-5D2D-4202-8AE8-4F9F23C73622}" destId="{EFA49025-9BD1-4573-8788-1B9235C355DF}" srcOrd="0" destOrd="0" presId="urn:microsoft.com/office/officeart/2005/8/layout/default"/>
    <dgm:cxn modelId="{2A94C53A-5D01-490B-A140-F0C80521610F}" type="presOf" srcId="{A75660FF-1DD6-49E3-8943-D5FD06D70978}" destId="{BFDA95A5-83E7-4F03-82BA-E3C2C75E1FF7}" srcOrd="0" destOrd="0" presId="urn:microsoft.com/office/officeart/2005/8/layout/default"/>
    <dgm:cxn modelId="{ACA7A33D-BE72-4ACD-9EC2-CF4EE595AE0C}" type="presOf" srcId="{D548C9F4-842E-4678-B1C9-4C8F0340273A}" destId="{67DD231B-C208-4B77-8BB4-3686FC05CD57}" srcOrd="0" destOrd="0" presId="urn:microsoft.com/office/officeart/2005/8/layout/default"/>
    <dgm:cxn modelId="{31BC463F-99F4-4A81-BEEF-E700ADB476FF}" srcId="{A75660FF-1DD6-49E3-8943-D5FD06D70978}" destId="{1A6652E2-9125-447B-A6BA-2814D90E7064}" srcOrd="4" destOrd="0" parTransId="{74C847FC-66F6-4CB5-B5F5-5711C11D0863}" sibTransId="{33D7ACD9-2D48-4321-852E-80D6E4239D46}"/>
    <dgm:cxn modelId="{2EBAD46D-527E-4B77-B17B-597893F6E72B}" srcId="{A75660FF-1DD6-49E3-8943-D5FD06D70978}" destId="{F4E4E031-1CFC-431F-87E0-F15277D7C3EC}" srcOrd="0" destOrd="0" parTransId="{28552801-3558-4A08-91CE-B631E93F005D}" sibTransId="{21BC2995-6AE1-4F0F-9B53-3F0DD685D3BD}"/>
    <dgm:cxn modelId="{12AC5877-73CA-44B2-AF19-6BD9157DF049}" type="presOf" srcId="{3BC8BDAB-4581-4DCB-92EF-7AAB6D93E647}" destId="{BE33BF74-DE55-479B-80A4-0D234875EE58}" srcOrd="0" destOrd="0" presId="urn:microsoft.com/office/officeart/2005/8/layout/default"/>
    <dgm:cxn modelId="{85720E78-E52A-4B25-8D7D-D2C5F777837E}" srcId="{A75660FF-1DD6-49E3-8943-D5FD06D70978}" destId="{BD0E727F-5D2D-4202-8AE8-4F9F23C73622}" srcOrd="6" destOrd="0" parTransId="{A47A112A-33DF-4C64-9B7A-5FEBDD6265FC}" sibTransId="{B4228204-FEB5-428A-A200-756C887E47CF}"/>
    <dgm:cxn modelId="{462F9281-BA62-42B0-B999-4E8CFDA4D161}" srcId="{A75660FF-1DD6-49E3-8943-D5FD06D70978}" destId="{A0BFA49A-590B-451F-A0AC-849201A2D396}" srcOrd="7" destOrd="0" parTransId="{9CD82CE0-4032-4F92-A048-4EBBB5731580}" sibTransId="{1511398E-73E7-4FD2-907B-AE531C366C63}"/>
    <dgm:cxn modelId="{B78112A7-A585-43C2-BB8D-81392EC0110B}" srcId="{A75660FF-1DD6-49E3-8943-D5FD06D70978}" destId="{5812EC8A-0E45-4FB1-A2E0-BB659F326503}" srcOrd="3" destOrd="0" parTransId="{2D14B4B6-B190-4A88-B185-BFFC51D51376}" sibTransId="{BAB22AAB-6A5D-44CF-BF7E-C40891481DC0}"/>
    <dgm:cxn modelId="{DE2BEBA9-A112-4A65-B804-84071D832B84}" srcId="{A75660FF-1DD6-49E3-8943-D5FD06D70978}" destId="{9C316B7D-703D-4334-A31D-18F968D90E47}" srcOrd="8" destOrd="0" parTransId="{DA3A3B6B-5FB8-4B17-87D6-225A36F4859D}" sibTransId="{BAB48911-32D5-45AF-832A-57544D2577D4}"/>
    <dgm:cxn modelId="{D822E6C1-35DE-4717-8174-DFBB7DFC8688}" srcId="{A75660FF-1DD6-49E3-8943-D5FD06D70978}" destId="{DE7F9404-B880-4E28-893A-94FE6858F5E2}" srcOrd="1" destOrd="0" parTransId="{7EDE2776-4C27-43C6-85C9-AB97F2D34FA3}" sibTransId="{EAB4B024-4EF5-4CD4-BD62-8E0721A93D15}"/>
    <dgm:cxn modelId="{CFACDFC4-B902-421B-B751-ACC73DF5EBDB}" type="presOf" srcId="{A0BFA49A-590B-451F-A0AC-849201A2D396}" destId="{B03450D4-CA99-4402-A25E-029BFAF610D3}" srcOrd="0" destOrd="0" presId="urn:microsoft.com/office/officeart/2005/8/layout/default"/>
    <dgm:cxn modelId="{A25A47CB-A5CB-4A40-AED4-2A1D0E3AC558}" type="presOf" srcId="{9C316B7D-703D-4334-A31D-18F968D90E47}" destId="{5B7AE229-0A5B-4458-9654-11CF5D5E0E03}" srcOrd="0" destOrd="0" presId="urn:microsoft.com/office/officeart/2005/8/layout/default"/>
    <dgm:cxn modelId="{884FDAE0-6824-4D7C-96CF-302F4F35C78D}" srcId="{A75660FF-1DD6-49E3-8943-D5FD06D70978}" destId="{452828C4-4024-443B-9E27-27062498951D}" srcOrd="2" destOrd="0" parTransId="{D3429890-A420-4F15-A2D9-779E5455FD1D}" sibTransId="{97046FE1-9159-4E55-851E-99A791D0F1DD}"/>
    <dgm:cxn modelId="{A307EBE1-A8A5-4C3A-953A-4FE9D6829185}" srcId="{A75660FF-1DD6-49E3-8943-D5FD06D70978}" destId="{3BC8BDAB-4581-4DCB-92EF-7AAB6D93E647}" srcOrd="5" destOrd="0" parTransId="{4A492F8E-9767-4F6F-8380-C176C5A301AC}" sibTransId="{936B2794-BD65-43C0-92B9-ADF186C5128A}"/>
    <dgm:cxn modelId="{A89393E6-034E-4B6B-8B2C-E792B74D4A1A}" srcId="{A75660FF-1DD6-49E3-8943-D5FD06D70978}" destId="{D548C9F4-842E-4678-B1C9-4C8F0340273A}" srcOrd="9" destOrd="0" parTransId="{6835DB73-8C89-4537-8D0A-BB8302F19394}" sibTransId="{8AC444B6-5AF2-4113-B704-124C947F3C1B}"/>
    <dgm:cxn modelId="{E0E5C221-268F-4E98-8C7F-17E2C20A99D4}" type="presParOf" srcId="{BFDA95A5-83E7-4F03-82BA-E3C2C75E1FF7}" destId="{DEC89DA0-013B-48A4-91F1-17B9D84CF00D}" srcOrd="0" destOrd="0" presId="urn:microsoft.com/office/officeart/2005/8/layout/default"/>
    <dgm:cxn modelId="{563211E7-9334-4C09-99B5-7FAABBA984B4}" type="presParOf" srcId="{BFDA95A5-83E7-4F03-82BA-E3C2C75E1FF7}" destId="{D236D9B2-3235-40D1-8ACC-9A8F7B36CB7A}" srcOrd="1" destOrd="0" presId="urn:microsoft.com/office/officeart/2005/8/layout/default"/>
    <dgm:cxn modelId="{3E0AE700-0406-4091-AB1A-F4B070FFA547}" type="presParOf" srcId="{BFDA95A5-83E7-4F03-82BA-E3C2C75E1FF7}" destId="{23AB170F-22CC-4BEA-A29F-C258512B1660}" srcOrd="2" destOrd="0" presId="urn:microsoft.com/office/officeart/2005/8/layout/default"/>
    <dgm:cxn modelId="{0948D521-D389-4E0D-97E7-F224DFAF56FA}" type="presParOf" srcId="{BFDA95A5-83E7-4F03-82BA-E3C2C75E1FF7}" destId="{A404955C-82FC-4626-9B8A-1395A39734EB}" srcOrd="3" destOrd="0" presId="urn:microsoft.com/office/officeart/2005/8/layout/default"/>
    <dgm:cxn modelId="{85C0E7A8-BAE1-44B4-9C51-B343B7CF5258}" type="presParOf" srcId="{BFDA95A5-83E7-4F03-82BA-E3C2C75E1FF7}" destId="{45B08BE9-19ED-4B76-9100-9EEC69D2059E}" srcOrd="4" destOrd="0" presId="urn:microsoft.com/office/officeart/2005/8/layout/default"/>
    <dgm:cxn modelId="{C09A020C-44FE-443A-89FD-B39DCBA5F53D}" type="presParOf" srcId="{BFDA95A5-83E7-4F03-82BA-E3C2C75E1FF7}" destId="{2105E135-945C-4B40-A701-C267EF5EEDF5}" srcOrd="5" destOrd="0" presId="urn:microsoft.com/office/officeart/2005/8/layout/default"/>
    <dgm:cxn modelId="{C767A059-26FD-4F4F-9C38-DD9DEA28E810}" type="presParOf" srcId="{BFDA95A5-83E7-4F03-82BA-E3C2C75E1FF7}" destId="{1F3646DB-29A2-45AC-932D-72FB6E5E51D6}" srcOrd="6" destOrd="0" presId="urn:microsoft.com/office/officeart/2005/8/layout/default"/>
    <dgm:cxn modelId="{70261677-63E5-40B3-B487-5C2948EC6343}" type="presParOf" srcId="{BFDA95A5-83E7-4F03-82BA-E3C2C75E1FF7}" destId="{0D387A47-B2E7-461A-9D83-B6D4D9F66B1D}" srcOrd="7" destOrd="0" presId="urn:microsoft.com/office/officeart/2005/8/layout/default"/>
    <dgm:cxn modelId="{6C8C38CC-594F-4B57-8345-C575BA7F6F6B}" type="presParOf" srcId="{BFDA95A5-83E7-4F03-82BA-E3C2C75E1FF7}" destId="{7511B4C4-A1A6-4D59-BD01-F05C75807DD9}" srcOrd="8" destOrd="0" presId="urn:microsoft.com/office/officeart/2005/8/layout/default"/>
    <dgm:cxn modelId="{6309AF26-958A-4C42-8460-1581788E3253}" type="presParOf" srcId="{BFDA95A5-83E7-4F03-82BA-E3C2C75E1FF7}" destId="{47D0C77E-C615-4196-8315-F5B20049EB59}" srcOrd="9" destOrd="0" presId="urn:microsoft.com/office/officeart/2005/8/layout/default"/>
    <dgm:cxn modelId="{7FFADDF7-F845-4ADE-8E61-B7C3663AD0BF}" type="presParOf" srcId="{BFDA95A5-83E7-4F03-82BA-E3C2C75E1FF7}" destId="{BE33BF74-DE55-479B-80A4-0D234875EE58}" srcOrd="10" destOrd="0" presId="urn:microsoft.com/office/officeart/2005/8/layout/default"/>
    <dgm:cxn modelId="{ADA41B32-62A1-4DFE-93E4-8BF9B9182B4D}" type="presParOf" srcId="{BFDA95A5-83E7-4F03-82BA-E3C2C75E1FF7}" destId="{0DAAFD85-D225-49F7-BACC-034E6410940E}" srcOrd="11" destOrd="0" presId="urn:microsoft.com/office/officeart/2005/8/layout/default"/>
    <dgm:cxn modelId="{394E14BD-ABA3-467B-8084-AEDECFF7D1C7}" type="presParOf" srcId="{BFDA95A5-83E7-4F03-82BA-E3C2C75E1FF7}" destId="{EFA49025-9BD1-4573-8788-1B9235C355DF}" srcOrd="12" destOrd="0" presId="urn:microsoft.com/office/officeart/2005/8/layout/default"/>
    <dgm:cxn modelId="{9E11ED58-8F5B-48B1-815E-8E6C0D1313D8}" type="presParOf" srcId="{BFDA95A5-83E7-4F03-82BA-E3C2C75E1FF7}" destId="{BEA67CC6-781C-4BDE-805C-09F590204652}" srcOrd="13" destOrd="0" presId="urn:microsoft.com/office/officeart/2005/8/layout/default"/>
    <dgm:cxn modelId="{44249E9F-863B-4F48-9AAF-A4D7B3209902}" type="presParOf" srcId="{BFDA95A5-83E7-4F03-82BA-E3C2C75E1FF7}" destId="{B03450D4-CA99-4402-A25E-029BFAF610D3}" srcOrd="14" destOrd="0" presId="urn:microsoft.com/office/officeart/2005/8/layout/default"/>
    <dgm:cxn modelId="{E6DAE655-C8D6-454C-AEB7-E0E79D765BD1}" type="presParOf" srcId="{BFDA95A5-83E7-4F03-82BA-E3C2C75E1FF7}" destId="{E8230C76-7FAC-4B3A-83B9-E0113DC5EB32}" srcOrd="15" destOrd="0" presId="urn:microsoft.com/office/officeart/2005/8/layout/default"/>
    <dgm:cxn modelId="{D9E1CE09-366A-4A5B-89EB-BA0D787846E7}" type="presParOf" srcId="{BFDA95A5-83E7-4F03-82BA-E3C2C75E1FF7}" destId="{5B7AE229-0A5B-4458-9654-11CF5D5E0E03}" srcOrd="16" destOrd="0" presId="urn:microsoft.com/office/officeart/2005/8/layout/default"/>
    <dgm:cxn modelId="{1A72B5DC-6932-4C4E-8899-8247879DE538}" type="presParOf" srcId="{BFDA95A5-83E7-4F03-82BA-E3C2C75E1FF7}" destId="{547CF07F-7DB7-4ABA-A5FD-A9CD36774D2C}" srcOrd="17" destOrd="0" presId="urn:microsoft.com/office/officeart/2005/8/layout/default"/>
    <dgm:cxn modelId="{06E72C96-8903-499A-9E4A-4BB162286CEB}" type="presParOf" srcId="{BFDA95A5-83E7-4F03-82BA-E3C2C75E1FF7}" destId="{67DD231B-C208-4B77-8BB4-3686FC05CD5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89DA0-013B-48A4-91F1-17B9D84CF00D}">
      <dsp:nvSpPr>
        <dsp:cNvPr id="0" name=""/>
        <dsp:cNvSpPr/>
      </dsp:nvSpPr>
      <dsp:spPr>
        <a:xfrm>
          <a:off x="3952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Accounting</a:t>
          </a:r>
        </a:p>
      </dsp:txBody>
      <dsp:txXfrm>
        <a:off x="3952" y="740295"/>
        <a:ext cx="2140029" cy="1284017"/>
      </dsp:txXfrm>
    </dsp:sp>
    <dsp:sp modelId="{23AB170F-22CC-4BEA-A29F-C258512B1660}">
      <dsp:nvSpPr>
        <dsp:cNvPr id="0" name=""/>
        <dsp:cNvSpPr/>
      </dsp:nvSpPr>
      <dsp:spPr>
        <a:xfrm>
          <a:off x="2357984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Biology</a:t>
          </a:r>
          <a:endParaRPr lang="en-US" sz="1500" kern="1200" dirty="0"/>
        </a:p>
      </dsp:txBody>
      <dsp:txXfrm>
        <a:off x="2357984" y="740295"/>
        <a:ext cx="2140029" cy="1284017"/>
      </dsp:txXfrm>
    </dsp:sp>
    <dsp:sp modelId="{45B08BE9-19ED-4B76-9100-9EEC69D2059E}">
      <dsp:nvSpPr>
        <dsp:cNvPr id="0" name=""/>
        <dsp:cNvSpPr/>
      </dsp:nvSpPr>
      <dsp:spPr>
        <a:xfrm>
          <a:off x="4712016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Business Administration</a:t>
          </a:r>
        </a:p>
      </dsp:txBody>
      <dsp:txXfrm>
        <a:off x="4712016" y="740295"/>
        <a:ext cx="2140029" cy="1284017"/>
      </dsp:txXfrm>
    </dsp:sp>
    <dsp:sp modelId="{1F3646DB-29A2-45AC-932D-72FB6E5E51D6}">
      <dsp:nvSpPr>
        <dsp:cNvPr id="0" name=""/>
        <dsp:cNvSpPr/>
      </dsp:nvSpPr>
      <dsp:spPr>
        <a:xfrm>
          <a:off x="7066049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  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Business Analytics</a:t>
          </a:r>
          <a:r>
            <a:rPr lang="en-US" sz="2000" kern="1200" dirty="0"/>
            <a:t>					</a:t>
          </a:r>
        </a:p>
      </dsp:txBody>
      <dsp:txXfrm>
        <a:off x="7066049" y="740295"/>
        <a:ext cx="2140029" cy="1284017"/>
      </dsp:txXfrm>
    </dsp:sp>
    <dsp:sp modelId="{7511B4C4-A1A6-4D59-BD01-F05C75807DD9}">
      <dsp:nvSpPr>
        <dsp:cNvPr id="0" name=""/>
        <dsp:cNvSpPr/>
      </dsp:nvSpPr>
      <dsp:spPr>
        <a:xfrm>
          <a:off x="9420081" y="740295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   </a:t>
          </a: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Chemistry</a:t>
          </a:r>
          <a:r>
            <a:rPr lang="en-US" sz="1800" kern="1200" dirty="0"/>
            <a:t>					</a:t>
          </a:r>
        </a:p>
      </dsp:txBody>
      <dsp:txXfrm>
        <a:off x="9420081" y="740295"/>
        <a:ext cx="2140029" cy="1284017"/>
      </dsp:txXfrm>
    </dsp:sp>
    <dsp:sp modelId="{BE33BF74-DE55-479B-80A4-0D234875EE58}">
      <dsp:nvSpPr>
        <dsp:cNvPr id="0" name=""/>
        <dsp:cNvSpPr/>
      </dsp:nvSpPr>
      <dsp:spPr>
        <a:xfrm>
          <a:off x="3952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Communication Disorders</a:t>
          </a:r>
        </a:p>
      </dsp:txBody>
      <dsp:txXfrm>
        <a:off x="3952" y="2238316"/>
        <a:ext cx="2140029" cy="1284017"/>
      </dsp:txXfrm>
    </dsp:sp>
    <dsp:sp modelId="{EFA49025-9BD1-4573-8788-1B9235C355DF}">
      <dsp:nvSpPr>
        <dsp:cNvPr id="0" name=""/>
        <dsp:cNvSpPr/>
      </dsp:nvSpPr>
      <dsp:spPr>
        <a:xfrm>
          <a:off x="2357984" y="2247741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Health Informatics</a:t>
          </a:r>
          <a:r>
            <a:rPr lang="en-US" sz="2200" kern="1200" dirty="0"/>
            <a:t>	</a:t>
          </a:r>
        </a:p>
      </dsp:txBody>
      <dsp:txXfrm>
        <a:off x="2357984" y="2247741"/>
        <a:ext cx="2140029" cy="1284017"/>
      </dsp:txXfrm>
    </dsp:sp>
    <dsp:sp modelId="{B03450D4-CA99-4402-A25E-029BFAF610D3}">
      <dsp:nvSpPr>
        <dsp:cNvPr id="0" name=""/>
        <dsp:cNvSpPr/>
      </dsp:nvSpPr>
      <dsp:spPr>
        <a:xfrm>
          <a:off x="4712016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Human Resources</a:t>
          </a:r>
        </a:p>
      </dsp:txBody>
      <dsp:txXfrm>
        <a:off x="4712016" y="2238316"/>
        <a:ext cx="2140029" cy="1284017"/>
      </dsp:txXfrm>
    </dsp:sp>
    <dsp:sp modelId="{5B7AE229-0A5B-4458-9654-11CF5D5E0E03}">
      <dsp:nvSpPr>
        <dsp:cNvPr id="0" name=""/>
        <dsp:cNvSpPr/>
      </dsp:nvSpPr>
      <dsp:spPr>
        <a:xfrm>
          <a:off x="7066049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Occupational Therapy	</a:t>
          </a:r>
          <a:r>
            <a:rPr lang="en-US" sz="2200" kern="1200" dirty="0"/>
            <a:t>			</a:t>
          </a:r>
        </a:p>
      </dsp:txBody>
      <dsp:txXfrm>
        <a:off x="7066049" y="2238316"/>
        <a:ext cx="2140029" cy="1284017"/>
      </dsp:txXfrm>
    </dsp:sp>
    <dsp:sp modelId="{67DD231B-C208-4B77-8BB4-3686FC05CD57}">
      <dsp:nvSpPr>
        <dsp:cNvPr id="0" name=""/>
        <dsp:cNvSpPr/>
      </dsp:nvSpPr>
      <dsp:spPr>
        <a:xfrm>
          <a:off x="9420081" y="2238316"/>
          <a:ext cx="2140029" cy="128401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Physical Therapy</a:t>
          </a:r>
          <a:r>
            <a:rPr lang="en-US" sz="2200" kern="1200" dirty="0"/>
            <a:t>			</a:t>
          </a:r>
        </a:p>
      </dsp:txBody>
      <dsp:txXfrm>
        <a:off x="9420081" y="2238316"/>
        <a:ext cx="2140029" cy="1284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F4-E375-AC4B-93FC-B717B9678AC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F1A5F-24C3-C948-B849-66259A8FD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i="1" dirty="0"/>
              <a:t>Students must complete AIM HIGH Confirmation form as well as submit $50 enrollment deposit to secure scholarship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2304-39C4-E242-8780-D2AB03FD1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B689E-CFF8-3041-9745-707D28BDD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AF021-FB81-6F4E-AA13-03576106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5D92-743A-B84B-9B1B-0E51348E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B9D07-91C1-F948-BB2B-4F2D0FE6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1BF2-FDFA-4043-B609-92DCE96A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4E0FD-1FD5-5743-93BE-CA080039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5721-15F2-F24D-A615-951E88C9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EBB7-00DC-6240-92B6-207F0FB8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8588-62C8-BD4E-8D56-246D7479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54825-743A-2543-8686-62A45FB97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2EC9C-472B-0F41-8A96-B45850CED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A030-B594-9F49-BD3F-6322BE12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AF34A-A091-2C40-8CE4-98B434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03EF-0F77-7946-8483-E24909C5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0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7BC6-9263-5744-B56A-50ACEA45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1425-B4F6-0943-BA13-4A6CF2C2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7BD6C-1416-4944-8C77-8C64583E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9F39B-E09B-9F4C-ADFD-3CBAD045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42B47-99C5-0E4F-9617-A0A77670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9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E2D1-37A3-5546-98D7-E8A5F410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11A6-1591-D445-BCE9-101C106E3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A3B1C-8E75-8E46-BE30-6168F80D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BC974-D9E8-2343-968F-AFEA0B87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B3363-FB5D-C746-AD98-D17AC604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BA4B-59AA-7947-9FFA-D727DB370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2705-3B1E-4445-8DFA-2B67859A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BA21A-C1C1-7C43-88BF-E231B0F17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C4B5-6640-4342-A097-FD9D54C0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07A26-F3E6-7542-81A9-ACF153C7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09691-91C2-3F40-8086-BBF2DE12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EE8D-6A87-0B4C-BA1C-BC32033A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8486-785D-494F-9E16-72E23584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13BB4-37EB-6246-8E64-D24B40E41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976A-0621-F042-A0D8-9D4493D84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5789C-0F61-8642-8B02-174D83A74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D5786-924F-A340-96B3-0FC796FF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C6AF1-C7B5-654A-8FA2-F09A9BC9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C4CE0-B4BF-FA43-BBDD-ACDCA6C2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C243-1A24-6141-A15E-B9AC2BDC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CC305-F2A6-3B49-B502-2B4E227C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A4B91-911E-7144-B40D-19A1A105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70422-1E7F-0648-B3ED-F362F485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85D64-C61D-CE42-A0C2-90050837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AC430-AE25-B649-8B72-92B7B901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344CF-698A-AB4B-A4D2-79267BB0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0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3E54-045E-0D4E-8E17-1B6B33F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BD3FF-61A8-5548-9012-5C169075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29ED8-31FA-1940-96D9-7198C17D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640EE-0206-9F42-9591-CF7FBACD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6189-CBB6-3241-A1D8-09D2B0FF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D49B5-742E-D842-B114-F07921FE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D540-022C-AB44-A054-CC9DC6BA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6559E-EF2F-B947-B0B4-FC8BB212F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05D7B-AA92-174B-9696-E8954B950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25CB6-A01C-5748-86EE-C644715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04A3A-F935-5347-AE0F-BB16FD6C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08211-1D6B-5E49-9A93-0342EBEB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5BCEF-4D40-9941-8B0C-076B913E2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4F254-F1A5-0E4B-BDFC-DB5FEAA7D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A1BF1-2B2C-E344-9D74-1548510C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960F-FA3E-894B-9580-97544D1DC68C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92883-1003-D74E-880E-A6A8DB5D7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A030-AB45-DC4D-9051-447C3DD9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8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Canada_goos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rhea@govst.ed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Scholarships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vst.scholarshipuniverse.com/publi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uploadedFiles/Admissions/Financial_Aid/23-24_Forms/23-24%20SAP%20Policy%20for%20GSU.pdf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sac.org/Alternative-Application" TargetMode="External"/><Relationship Id="rId4" Type="http://schemas.openxmlformats.org/officeDocument/2006/relationships/hyperlink" Target="https://studentaid.gov/h/apply-for-aid/fafsa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faid@govst.edu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://www.govst.edu/financialaid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st.edu/housin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mailto:admission@govst.edu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vst.edu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proctor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dn2.hubspot.net/hubfs/2646236/Governors%20State%20University.mp4?t=1539180189154" TargetMode="External"/><Relationship Id="rId4" Type="http://schemas.openxmlformats.org/officeDocument/2006/relationships/hyperlink" Target="http://www.govst.edu/immunizations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ks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95D11-69A3-1A4A-89D4-838240C7C24F}"/>
              </a:ext>
            </a:extLst>
          </p:cNvPr>
          <p:cNvSpPr txBox="1"/>
          <p:nvPr/>
        </p:nvSpPr>
        <p:spPr>
          <a:xfrm>
            <a:off x="3024378" y="1552301"/>
            <a:ext cx="864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Welcome to </a:t>
            </a:r>
          </a:p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Governors State University</a:t>
            </a:r>
          </a:p>
        </p:txBody>
      </p:sp>
      <p:pic>
        <p:nvPicPr>
          <p:cNvPr id="7" name="Picture 2" descr="Online Best MBA in Supply Chain Mana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414838"/>
            <a:ext cx="9429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06" y="4414838"/>
            <a:ext cx="92233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18" y="5514975"/>
            <a:ext cx="50958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1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0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4051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288934"/>
            <a:ext cx="5416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As a GSU Freshman, you will…</a:t>
            </a:r>
          </a:p>
          <a:p>
            <a:endParaRPr lang="en-US" sz="240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-Declare an area of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interest</a:t>
            </a: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-Be placed in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of 7 First Year Focus Areas</a:t>
            </a: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to complete general education courses</a:t>
            </a:r>
          </a:p>
          <a:p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-Work with an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advisor 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who will help you develop a full-time schedule structured to ensure you succeed</a:t>
            </a:r>
          </a:p>
        </p:txBody>
      </p:sp>
      <p:pic>
        <p:nvPicPr>
          <p:cNvPr id="2050" name="Picture 2" descr="Undergraduate classes at Governors State University in University Park, Ill., fall, 2018. Photo by Guy Rhodes. Campus Fall Shoot.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96">
            <a:off x="8866497" y="4053245"/>
            <a:ext cx="2724155" cy="18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6010183" y="1695580"/>
            <a:ext cx="6446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rade Gothic LT Std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-Attend classes capped at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 students</a:t>
            </a:r>
          </a:p>
          <a:p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-Learn with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peers</a:t>
            </a: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-Transition into a program that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 meets your needs</a:t>
            </a:r>
          </a:p>
        </p:txBody>
      </p:sp>
      <p:pic>
        <p:nvPicPr>
          <p:cNvPr id="2052" name="Picture 4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733">
            <a:off x="5561107" y="3946062"/>
            <a:ext cx="2388320" cy="15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4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958694" y="191522"/>
            <a:ext cx="697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7 Focus Areas of Study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409" y="1265025"/>
            <a:ext cx="6496458" cy="3980968"/>
          </a:xfrm>
          <a:prstGeom prst="rect">
            <a:avLst/>
          </a:prstGeom>
          <a:solidFill>
            <a:srgbClr val="3F5867"/>
          </a:solidFill>
          <a:ln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DISCOVERY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Undecided? You’re not alone! About 1/3 of all Bachelors-level students change majors in the first 3 years. Explore options under guided expertise to save money and time.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EDUCATION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Secondary Education (Biology, Chemistry, Mathematics, English}, Early Childhood Education, Elementary Education</a:t>
            </a: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BUSINESS</a:t>
            </a:r>
            <a:r>
              <a:rPr lang="en-US" sz="1400" b="1">
                <a:solidFill>
                  <a:schemeClr val="bg1"/>
                </a:solidFill>
              </a:rPr>
              <a:t> 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Administration, Entrepreneurship, Health Administration, Accounting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ARTS &amp; ENTERTAINMENT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 Arts, Media Studies, Theater and Performance Studies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HUMANITIES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English, History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SOCIAL &amp; BEHAVIORAL SCIENCES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Anthropology, Sociology, Communication, Criminal Justice, Economics, Political Science, Psychology, Social Work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STEM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Biology, Chemistry, Communication Disorders, Community Health, Computer Science, Information Technology, Mathematics, Nursing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4" b="4924"/>
          <a:stretch/>
        </p:blipFill>
        <p:spPr bwMode="auto">
          <a:xfrm>
            <a:off x="7152728" y="1170786"/>
            <a:ext cx="4368136" cy="399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 rot="20451721">
            <a:off x="9918519" y="4799988"/>
            <a:ext cx="1556193" cy="16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418106">
            <a:off x="10692884" y="4430394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1285563">
            <a:off x="9731026" y="4941945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33181" y="1265025"/>
            <a:ext cx="5029173" cy="3984893"/>
          </a:xfrm>
          <a:prstGeom prst="rect">
            <a:avLst/>
          </a:prstGeom>
          <a:noFill/>
          <a:ln w="12700"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1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22910" y="1559147"/>
            <a:ext cx="11601450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Laptops Provided 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Lock-in your tuition rate</a:t>
            </a:r>
          </a:p>
          <a:p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Make your $50 Enrollment Deposit today!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-$50 Deposit is applied directly towards your first semester’s tuition bill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	-Secures your place in GSU’s LIMITED Freshman class</a:t>
            </a:r>
          </a:p>
          <a:p>
            <a:r>
              <a:rPr lang="en-US" sz="2000" i="1" dirty="0">
                <a:latin typeface="Roboto"/>
                <a:ea typeface="Roboto"/>
                <a:cs typeface="Roboto"/>
              </a:rPr>
              <a:t>	</a:t>
            </a:r>
            <a:endParaRPr lang="en-US" sz="2000" i="1" dirty="0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r>
              <a:rPr lang="en-US" sz="2000" dirty="0">
                <a:latin typeface="Trade Gothic LT Std" pitchFamily="2" charset="0"/>
              </a:rPr>
              <a:t>	</a:t>
            </a:r>
            <a:endParaRPr lang="en-US" sz="2000" b="1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pic>
        <p:nvPicPr>
          <p:cNvPr id="3074" name="Picture 2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68" y="1308956"/>
            <a:ext cx="3012046" cy="200903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34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038663-96F6-46FF-A670-E912C781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A1044-B9A6-49F4-8AAA-529BA3589FD7}"/>
              </a:ext>
            </a:extLst>
          </p:cNvPr>
          <p:cNvSpPr txBox="1"/>
          <p:nvPr/>
        </p:nvSpPr>
        <p:spPr>
          <a:xfrm>
            <a:off x="2818614" y="232670"/>
            <a:ext cx="92288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97726"/>
                </a:solidFill>
                <a:latin typeface="Trade Gothic LT Std" pitchFamily="2" charset="0"/>
              </a:rPr>
              <a:t>Jaguar LEAP Summer Immersion Program</a:t>
            </a:r>
          </a:p>
          <a:p>
            <a:r>
              <a:rPr lang="en-US" sz="2800" b="1" dirty="0">
                <a:latin typeface="Trade Gothic LT Std"/>
              </a:rPr>
              <a:t>Live, Experience, and Prepare</a:t>
            </a:r>
          </a:p>
          <a:p>
            <a:r>
              <a:rPr lang="en-US" sz="2800" b="1" dirty="0">
                <a:latin typeface="Trade Gothic LT Std"/>
              </a:rPr>
              <a:t>Monday, July 8</a:t>
            </a:r>
            <a:r>
              <a:rPr lang="en-US" sz="2800" b="1" baseline="30000" dirty="0">
                <a:latin typeface="Trade Gothic LT Std"/>
              </a:rPr>
              <a:t>th</a:t>
            </a:r>
            <a:r>
              <a:rPr lang="en-US" sz="2800" b="1" dirty="0">
                <a:latin typeface="Trade Gothic LT Std"/>
              </a:rPr>
              <a:t> - Friday, August 16</a:t>
            </a:r>
            <a:r>
              <a:rPr lang="en-US" sz="2800" b="1" baseline="30000" dirty="0">
                <a:latin typeface="Trade Gothic LT Std"/>
              </a:rPr>
              <a:t>th</a:t>
            </a:r>
            <a:endParaRPr lang="en-US" sz="4000" b="1" dirty="0">
              <a:latin typeface="Trade Gothic L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Live: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Live-on campus. Meet faculty, staff and peers. Learn campus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Experience: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participate in activities on campus and in downtown Chicago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CPA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The Nate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Biological Field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Athletics and Recreation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Center for Community Media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Prepare: 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During Jaguar LEAP, you’ll earn seven college credits, giving you a jumpstart on your first year.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Mastering College: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Navigating Higher Education (1 credit)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First Year Seminar: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Interdisciplinary Humanities (3 credits)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Social and Behavioral Science: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General Education Course (3 credits)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Trade Gothic LT Std"/>
              </a:rPr>
              <a:t>Application available now: https://www.govst.edu/jaguar-leap/</a:t>
            </a:r>
          </a:p>
        </p:txBody>
      </p:sp>
    </p:spTree>
    <p:extLst>
      <p:ext uri="{BB962C8B-B14F-4D97-AF65-F5344CB8AC3E}">
        <p14:creationId xmlns:p14="http://schemas.microsoft.com/office/powerpoint/2010/main" val="1711642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Become a Jaguar!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187437" y="1037071"/>
            <a:ext cx="6160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NAIA Collegiate Teams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Cross Country &amp; Track </a:t>
            </a:r>
            <a:r>
              <a:rPr lang="en-US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(New for FA23)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Golf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Bowling </a:t>
            </a:r>
            <a:r>
              <a:rPr lang="en-US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(New for FA23)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1026" name="Picture 2" descr="http://d21gd0ap5v1ndt.cloudfront.net/web01/gsu/g/79/1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603">
            <a:off x="9732732" y="558369"/>
            <a:ext cx="2089522" cy="1394756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21gd0ap5v1ndt.cloudfront.net/web01/gsu/g/11/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1" y="1314685"/>
            <a:ext cx="2163314" cy="1441308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21gd0ap5v1ndt.cloudfront.net/web01/gsu/g/152/27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804" y="2316475"/>
            <a:ext cx="2219296" cy="1481380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21gd0ap5v1ndt.cloudfront.net/web01/gsu/g/127/2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99" y="3523571"/>
            <a:ext cx="1483046" cy="2230144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21gd0ap5v1ndt.cloudfront.net/web01/gsu/g/123/22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28" y="4425146"/>
            <a:ext cx="2051304" cy="136924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203322" y="3523571"/>
            <a:ext cx="6425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Varsity Reserve Teams: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70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Get Involved!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329184" y="1257902"/>
            <a:ext cx="49264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rade Gothic LT Std" pitchFamily="2" charset="0"/>
              </a:rPr>
              <a:t>Accounting, Finance, and Economics Club</a:t>
            </a:r>
          </a:p>
          <a:p>
            <a:r>
              <a:rPr lang="en-US" sz="1200">
                <a:latin typeface="Trade Gothic LT Std" pitchFamily="2" charset="0"/>
              </a:rPr>
              <a:t>Allied Health Professional Society – Alpha Eta</a:t>
            </a:r>
          </a:p>
          <a:p>
            <a:r>
              <a:rPr lang="en-US" sz="1200">
                <a:latin typeface="Trade Gothic LT Std" pitchFamily="2" charset="0"/>
              </a:rPr>
              <a:t>Alpha Iota Sigma</a:t>
            </a:r>
          </a:p>
          <a:p>
            <a:r>
              <a:rPr lang="en-US" sz="1200">
                <a:latin typeface="Trade Gothic LT Std" pitchFamily="2" charset="0"/>
              </a:rPr>
              <a:t>American Advertising Federation – GSU Chapter</a:t>
            </a:r>
          </a:p>
          <a:p>
            <a:r>
              <a:rPr lang="en-US" sz="1200">
                <a:latin typeface="Trade Gothic LT Std" pitchFamily="2" charset="0"/>
              </a:rPr>
              <a:t>American Sign Language Club</a:t>
            </a:r>
          </a:p>
          <a:p>
            <a:r>
              <a:rPr lang="en-US" sz="1200">
                <a:latin typeface="Trade Gothic LT Std" pitchFamily="2" charset="0"/>
              </a:rPr>
              <a:t>Art Forum</a:t>
            </a:r>
          </a:p>
          <a:p>
            <a:r>
              <a:rPr lang="en-US" sz="1200">
                <a:latin typeface="Trade Gothic LT Std" pitchFamily="2" charset="0"/>
              </a:rPr>
              <a:t>Association of Latin American Students</a:t>
            </a:r>
          </a:p>
          <a:p>
            <a:r>
              <a:rPr lang="en-US" sz="1200">
                <a:latin typeface="Trade Gothic LT Std" pitchFamily="2" charset="0"/>
              </a:rPr>
              <a:t>Beta Gamma Sigma, Honor Society </a:t>
            </a:r>
          </a:p>
          <a:p>
            <a:r>
              <a:rPr lang="en-US" sz="1200">
                <a:latin typeface="Trade Gothic LT Std" pitchFamily="2" charset="0"/>
              </a:rPr>
              <a:t>Black Student Union</a:t>
            </a:r>
          </a:p>
          <a:p>
            <a:r>
              <a:rPr lang="en-US" sz="1200">
                <a:latin typeface="Trade Gothic LT Std" pitchFamily="2" charset="0"/>
              </a:rPr>
              <a:t>Chess Club</a:t>
            </a:r>
          </a:p>
          <a:p>
            <a:r>
              <a:rPr lang="en-US" sz="1200">
                <a:latin typeface="Trade Gothic LT Std" pitchFamily="2" charset="0"/>
              </a:rPr>
              <a:t>Chi Sigma Iota, Honor Society</a:t>
            </a:r>
          </a:p>
          <a:p>
            <a:r>
              <a:rPr lang="en-US" sz="1200">
                <a:latin typeface="Trade Gothic LT Std" pitchFamily="2" charset="0"/>
              </a:rPr>
              <a:t>Chinese Student Association</a:t>
            </a:r>
          </a:p>
          <a:p>
            <a:r>
              <a:rPr lang="en-US" sz="1200">
                <a:latin typeface="Trade Gothic LT Std" pitchFamily="2" charset="0"/>
              </a:rPr>
              <a:t>Coalition of Occupational Therapy Advocates for Diversity</a:t>
            </a:r>
          </a:p>
          <a:p>
            <a:r>
              <a:rPr lang="en-US" sz="1200">
                <a:latin typeface="Trade Gothic LT Std" pitchFamily="2" charset="0"/>
              </a:rPr>
              <a:t>Computer Technology Club</a:t>
            </a:r>
          </a:p>
          <a:p>
            <a:r>
              <a:rPr lang="en-US" sz="1200">
                <a:latin typeface="Trade Gothic LT Std" pitchFamily="2" charset="0"/>
              </a:rPr>
              <a:t>Criminal Justice Club</a:t>
            </a:r>
          </a:p>
          <a:p>
            <a:r>
              <a:rPr lang="en-US" sz="1200">
                <a:latin typeface="Trade Gothic LT Std" pitchFamily="2" charset="0"/>
              </a:rPr>
              <a:t>Gender and Sexuality Club (GNSX)</a:t>
            </a:r>
          </a:p>
          <a:p>
            <a:r>
              <a:rPr lang="en-US" sz="1200">
                <a:latin typeface="Trade Gothic LT Std" pitchFamily="2" charset="0"/>
              </a:rPr>
              <a:t>Generating Hope</a:t>
            </a:r>
          </a:p>
          <a:p>
            <a:r>
              <a:rPr lang="en-US" sz="1200">
                <a:latin typeface="Trade Gothic LT Std" pitchFamily="2" charset="0"/>
              </a:rPr>
              <a:t>Graduate Professional Network (GPN)</a:t>
            </a:r>
          </a:p>
          <a:p>
            <a:r>
              <a:rPr lang="en-US" sz="1200">
                <a:latin typeface="Trade Gothic LT Std" pitchFamily="2" charset="0"/>
              </a:rPr>
              <a:t>GSU Bowling Club</a:t>
            </a:r>
          </a:p>
          <a:p>
            <a:r>
              <a:rPr lang="en-US" sz="1200">
                <a:latin typeface="Trade Gothic LT Std" pitchFamily="2" charset="0"/>
              </a:rPr>
              <a:t>GSU Cheer Squad</a:t>
            </a:r>
          </a:p>
          <a:p>
            <a:endParaRPr lang="en-US" sz="2400">
              <a:latin typeface="Trade Gothic LT St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4995896" y="1242760"/>
            <a:ext cx="39876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GSU Dance Company</a:t>
            </a:r>
          </a:p>
          <a:p>
            <a:r>
              <a:rPr lang="en-US" sz="1200" dirty="0">
                <a:latin typeface="Trade Gothic LT Std" pitchFamily="2" charset="0"/>
              </a:rPr>
              <a:t>GSU Honors Program Student Council </a:t>
            </a:r>
          </a:p>
          <a:p>
            <a:r>
              <a:rPr lang="en-US" sz="1200" dirty="0">
                <a:latin typeface="Trade Gothic LT Std" pitchFamily="2" charset="0"/>
              </a:rPr>
              <a:t>GSU ICA Chapter</a:t>
            </a:r>
          </a:p>
          <a:p>
            <a:r>
              <a:rPr lang="en-US" sz="1200" dirty="0">
                <a:latin typeface="Trade Gothic LT Std" pitchFamily="2" charset="0"/>
              </a:rPr>
              <a:t>GSU Psychology Club</a:t>
            </a:r>
          </a:p>
          <a:p>
            <a:r>
              <a:rPr lang="en-US" sz="1200" dirty="0">
                <a:latin typeface="Trade Gothic LT Std" pitchFamily="2" charset="0"/>
              </a:rPr>
              <a:t>GSU Supply Chain Student Club</a:t>
            </a:r>
          </a:p>
          <a:p>
            <a:r>
              <a:rPr lang="en-US" sz="1200" dirty="0">
                <a:latin typeface="Trade Gothic LT Std" pitchFamily="2" charset="0"/>
              </a:rPr>
              <a:t>International Business Club</a:t>
            </a:r>
          </a:p>
          <a:p>
            <a:r>
              <a:rPr lang="en-US" sz="1200" dirty="0">
                <a:latin typeface="Trade Gothic LT Std" pitchFamily="2" charset="0"/>
              </a:rPr>
              <a:t>International Culture Organization</a:t>
            </a:r>
          </a:p>
          <a:p>
            <a:r>
              <a:rPr lang="en-US" sz="1200" dirty="0">
                <a:latin typeface="Trade Gothic LT Std" pitchFamily="2" charset="0"/>
              </a:rPr>
              <a:t>Jaguars Gaming Club</a:t>
            </a:r>
          </a:p>
          <a:p>
            <a:r>
              <a:rPr lang="en-US" sz="1200" dirty="0">
                <a:latin typeface="Trade Gothic LT Std" pitchFamily="2" charset="0"/>
              </a:rPr>
              <a:t>Kaleidoscope</a:t>
            </a:r>
          </a:p>
          <a:p>
            <a:r>
              <a:rPr lang="en-US" sz="1200" dirty="0">
                <a:latin typeface="Trade Gothic LT Std" pitchFamily="2" charset="0"/>
              </a:rPr>
              <a:t>Kappa Delta Pi, Honor Society </a:t>
            </a:r>
          </a:p>
          <a:p>
            <a:r>
              <a:rPr lang="en-US" sz="1200" dirty="0">
                <a:latin typeface="Trade Gothic LT Std" pitchFamily="2" charset="0"/>
              </a:rPr>
              <a:t>Lambda Pi Eta-Kappa Kappa Chapter</a:t>
            </a:r>
          </a:p>
          <a:p>
            <a:r>
              <a:rPr lang="en-US" sz="1200" dirty="0">
                <a:latin typeface="Trade Gothic LT Std" pitchFamily="2" charset="0"/>
              </a:rPr>
              <a:t>Ladies of Virtue and Excellence (L.O.V.E)</a:t>
            </a:r>
          </a:p>
          <a:p>
            <a:r>
              <a:rPr lang="en-US" sz="1200" dirty="0">
                <a:latin typeface="Trade Gothic LT Std" pitchFamily="2" charset="0"/>
              </a:rPr>
              <a:t>Male Success Initiative</a:t>
            </a:r>
          </a:p>
          <a:p>
            <a:r>
              <a:rPr lang="en-US" sz="1200" dirty="0">
                <a:latin typeface="Trade Gothic LT Std" pitchFamily="2" charset="0"/>
              </a:rPr>
              <a:t>Master of Public Administration Club</a:t>
            </a:r>
          </a:p>
          <a:p>
            <a:r>
              <a:rPr lang="en-US" sz="1200" dirty="0">
                <a:latin typeface="Trade Gothic LT Std" pitchFamily="2" charset="0"/>
              </a:rPr>
              <a:t>Muslim Students’ Association </a:t>
            </a:r>
          </a:p>
          <a:p>
            <a:r>
              <a:rPr lang="en-US" sz="1200" dirty="0">
                <a:latin typeface="Trade Gothic LT Std" pitchFamily="2" charset="0"/>
              </a:rPr>
              <a:t>Peer Mentor Program </a:t>
            </a:r>
          </a:p>
          <a:p>
            <a:r>
              <a:rPr lang="en-US" sz="1200" dirty="0">
                <a:latin typeface="Trade Gothic LT Std" pitchFamily="2" charset="0"/>
              </a:rPr>
              <a:t>Phi Alpha, Honor Society</a:t>
            </a:r>
          </a:p>
          <a:p>
            <a:r>
              <a:rPr lang="en-US" sz="1200" dirty="0">
                <a:latin typeface="Trade Gothic LT Std" pitchFamily="2" charset="0"/>
              </a:rPr>
              <a:t>Phoenix Newspaper</a:t>
            </a:r>
          </a:p>
          <a:p>
            <a:r>
              <a:rPr lang="en-US" sz="1200" dirty="0">
                <a:latin typeface="Trade Gothic LT Std" pitchFamily="2" charset="0"/>
              </a:rPr>
              <a:t>Physical Therapy Student Association </a:t>
            </a:r>
          </a:p>
          <a:p>
            <a:r>
              <a:rPr lang="en-US" sz="1200" dirty="0">
                <a:latin typeface="Trade Gothic LT Std" pitchFamily="2" charset="0"/>
              </a:rPr>
              <a:t>Pre-Health Club</a:t>
            </a:r>
          </a:p>
          <a:p>
            <a:r>
              <a:rPr lang="en-US" sz="1200" dirty="0">
                <a:latin typeface="Trade Gothic LT Std" pitchFamily="2" charset="0"/>
              </a:rPr>
              <a:t>Psi Chi Psychology National Honors Society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8723823" y="1249729"/>
            <a:ext cx="39876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Reconstructed</a:t>
            </a:r>
          </a:p>
          <a:p>
            <a:r>
              <a:rPr lang="en-US" sz="1200" dirty="0">
                <a:latin typeface="Trade Gothic LT Std" pitchFamily="2" charset="0"/>
              </a:rPr>
              <a:t>Sigma Tau Delta – Alpha Chi Psi Chapter</a:t>
            </a:r>
          </a:p>
          <a:p>
            <a:r>
              <a:rPr lang="en-US" sz="1200" dirty="0">
                <a:latin typeface="Trade Gothic LT Std" pitchFamily="2" charset="0"/>
              </a:rPr>
              <a:t>Soccer Club</a:t>
            </a:r>
          </a:p>
          <a:p>
            <a:r>
              <a:rPr lang="en-US" sz="1200" dirty="0">
                <a:latin typeface="Trade Gothic LT Std" pitchFamily="2" charset="0"/>
              </a:rPr>
              <a:t>Social Work Student Organization</a:t>
            </a:r>
          </a:p>
          <a:p>
            <a:r>
              <a:rPr lang="en-US" sz="1200" dirty="0">
                <a:latin typeface="Trade Gothic LT Std" pitchFamily="2" charset="0"/>
              </a:rPr>
              <a:t>Student Activities Council</a:t>
            </a:r>
          </a:p>
          <a:p>
            <a:r>
              <a:rPr lang="en-US" sz="1200" dirty="0">
                <a:latin typeface="Trade Gothic LT Std" pitchFamily="2" charset="0"/>
              </a:rPr>
              <a:t>Student Education Association </a:t>
            </a:r>
          </a:p>
          <a:p>
            <a:r>
              <a:rPr lang="en-US" sz="1200" dirty="0">
                <a:latin typeface="Trade Gothic LT Std" pitchFamily="2" charset="0"/>
              </a:rPr>
              <a:t>Student Healthcare Management Assoc. </a:t>
            </a:r>
          </a:p>
          <a:p>
            <a:r>
              <a:rPr lang="en-US" sz="1200" dirty="0">
                <a:latin typeface="Trade Gothic LT Std" pitchFamily="2" charset="0"/>
              </a:rPr>
              <a:t>Student Occupational Therapy Assoc. </a:t>
            </a:r>
          </a:p>
          <a:p>
            <a:r>
              <a:rPr lang="en-US" sz="1200" dirty="0">
                <a:latin typeface="Trade Gothic LT Std" pitchFamily="2" charset="0"/>
              </a:rPr>
              <a:t>Student Senate </a:t>
            </a:r>
          </a:p>
          <a:p>
            <a:r>
              <a:rPr lang="en-US" sz="1200" dirty="0">
                <a:latin typeface="Trade Gothic LT Std" pitchFamily="2" charset="0"/>
              </a:rPr>
              <a:t>Student Veterans Organization </a:t>
            </a:r>
          </a:p>
          <a:p>
            <a:r>
              <a:rPr lang="en-US" sz="1200" dirty="0">
                <a:latin typeface="Trade Gothic LT Std" pitchFamily="2" charset="0"/>
              </a:rPr>
              <a:t>Students of Addiction Studies Club</a:t>
            </a:r>
          </a:p>
          <a:p>
            <a:r>
              <a:rPr lang="en-US" sz="1200" dirty="0">
                <a:latin typeface="Trade Gothic LT Std" pitchFamily="2" charset="0"/>
              </a:rPr>
              <a:t>Sustainability Club</a:t>
            </a:r>
          </a:p>
          <a:p>
            <a:r>
              <a:rPr lang="en-US" sz="1200" dirty="0">
                <a:latin typeface="Trade Gothic LT Std" pitchFamily="2" charset="0"/>
              </a:rPr>
              <a:t>Table Tennis Club</a:t>
            </a:r>
          </a:p>
          <a:p>
            <a:r>
              <a:rPr lang="en-US" sz="1200" dirty="0">
                <a:latin typeface="Trade Gothic LT Std" pitchFamily="2" charset="0"/>
              </a:rPr>
              <a:t>Tau Sigma National, Honor Society</a:t>
            </a:r>
          </a:p>
          <a:p>
            <a:r>
              <a:rPr lang="en-US" sz="1200" dirty="0">
                <a:latin typeface="Trade Gothic LT Std" pitchFamily="2" charset="0"/>
              </a:rPr>
              <a:t>Trans4mation Gospel Choir</a:t>
            </a:r>
          </a:p>
          <a:p>
            <a:r>
              <a:rPr lang="en-US" sz="1200" dirty="0">
                <a:latin typeface="Trade Gothic LT Std" pitchFamily="2" charset="0"/>
              </a:rPr>
              <a:t>Upsilon Phi Delta, Honor Society</a:t>
            </a:r>
          </a:p>
          <a:p>
            <a:r>
              <a:rPr lang="en-US" sz="1200" dirty="0">
                <a:latin typeface="Trade Gothic LT Std" pitchFamily="2" charset="0"/>
              </a:rPr>
              <a:t>Wellness Club</a:t>
            </a:r>
          </a:p>
          <a:p>
            <a:r>
              <a:rPr lang="en-US" sz="1200" dirty="0">
                <a:latin typeface="Trade Gothic LT Std" pitchFamily="2" charset="0"/>
              </a:rPr>
              <a:t>Writers Union</a:t>
            </a:r>
          </a:p>
          <a:p>
            <a:r>
              <a:rPr lang="en-US" sz="1200" dirty="0">
                <a:latin typeface="Trade Gothic LT Std" pitchFamily="2" charset="0"/>
              </a:rPr>
              <a:t>Young Christian Disciples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63440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18576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378825" y="5207892"/>
            <a:ext cx="70729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97726"/>
                </a:solidFill>
                <a:latin typeface="Trade Gothic LT Std" pitchFamily="2" charset="0"/>
              </a:rPr>
              <a:t>…and you can always start a new club!</a:t>
            </a:r>
          </a:p>
          <a:p>
            <a:endParaRPr lang="en-US" sz="480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54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22131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Crawford Honors College Experience</a:t>
            </a:r>
          </a:p>
        </p:txBody>
      </p:sp>
    </p:spTree>
    <p:extLst>
      <p:ext uri="{BB962C8B-B14F-4D97-AF65-F5344CB8AC3E}">
        <p14:creationId xmlns:p14="http://schemas.microsoft.com/office/powerpoint/2010/main" val="4006179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6BFAC-F3A9-CB1A-CBD7-02ADD2D83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B5DF7-F153-1193-1ABB-F8B653038121}"/>
              </a:ext>
            </a:extLst>
          </p:cNvPr>
          <p:cNvSpPr txBox="1"/>
          <p:nvPr/>
        </p:nvSpPr>
        <p:spPr>
          <a:xfrm>
            <a:off x="377190" y="18500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What is different about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University Honors?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951AD-C2C2-C6B7-CE5A-141276B1732F}"/>
              </a:ext>
            </a:extLst>
          </p:cNvPr>
          <p:cNvSpPr txBox="1"/>
          <p:nvPr/>
        </p:nvSpPr>
        <p:spPr>
          <a:xfrm>
            <a:off x="226270" y="1813173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Innovation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Leadership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Creating Initiatives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Community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E7BBA-9F81-E62C-5D83-293448168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28" y="1806515"/>
            <a:ext cx="5071872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8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5B0D1-5187-7866-7C1C-78B9D1A0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973DA-B401-654D-EB13-13FE38B6DB28}"/>
              </a:ext>
            </a:extLst>
          </p:cNvPr>
          <p:cNvSpPr txBox="1"/>
          <p:nvPr/>
        </p:nvSpPr>
        <p:spPr>
          <a:xfrm>
            <a:off x="489585" y="96647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AFFAD-2083-5F52-3BE5-248D5D0DDC01}"/>
              </a:ext>
            </a:extLst>
          </p:cNvPr>
          <p:cNvSpPr txBox="1"/>
          <p:nvPr/>
        </p:nvSpPr>
        <p:spPr>
          <a:xfrm>
            <a:off x="343662" y="1905506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Start as a freshmen honors student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Finish first semester with 3.5+ GSU GPA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Second semester receive an invite to join GPATH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Retention standards apply each semester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Can still apply to GSU grad school programs through normal means if GPATH spot not retained </a:t>
            </a:r>
          </a:p>
        </p:txBody>
      </p:sp>
    </p:spTree>
    <p:extLst>
      <p:ext uri="{BB962C8B-B14F-4D97-AF65-F5344CB8AC3E}">
        <p14:creationId xmlns:p14="http://schemas.microsoft.com/office/powerpoint/2010/main" val="403164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D070827F-A817-AB1C-1FC6-7326C0117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27D1C-E664-D317-D4C6-091F838D4814}"/>
              </a:ext>
            </a:extLst>
          </p:cNvPr>
          <p:cNvSpPr txBox="1"/>
          <p:nvPr/>
        </p:nvSpPr>
        <p:spPr>
          <a:xfrm>
            <a:off x="678993" y="132157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BAE0-5E36-E69D-DA45-598270193DD0}"/>
              </a:ext>
            </a:extLst>
          </p:cNvPr>
          <p:cNvSpPr txBox="1"/>
          <p:nvPr/>
        </p:nvSpPr>
        <p:spPr>
          <a:xfrm>
            <a:off x="228252" y="2033139"/>
            <a:ext cx="11212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Student gains faculty and track adviser in one of ten graduate programs. 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Business – All Grad Programs (4)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Health &amp; Human Services – OT, PT, CDIS, Informatics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Arts &amp; Sci – Biology, Chemistry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Support for career planning, course planning, grad school readiness</a:t>
            </a:r>
          </a:p>
        </p:txBody>
      </p:sp>
    </p:spTree>
    <p:extLst>
      <p:ext uri="{BB962C8B-B14F-4D97-AF65-F5344CB8AC3E}">
        <p14:creationId xmlns:p14="http://schemas.microsoft.com/office/powerpoint/2010/main" val="10926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8103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GSU Trivia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47202"/>
            <a:ext cx="73700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</a:rPr>
              <a:t>How tall is the Paul Bunyan Statue located across from Prairie Place?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25 feet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is the most commonly seen bird on campus?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Goose 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8239156" y="1188720"/>
            <a:ext cx="2898019" cy="28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4225874"/>
            <a:ext cx="1199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year did GovState welcome the first class of four-year freshman?</a:t>
            </a:r>
          </a:p>
          <a:p>
            <a:pPr lvl="2"/>
            <a:r>
              <a:rPr lang="en-US" sz="2400" dirty="0">
                <a:latin typeface="Trade Gothic LT Std" pitchFamily="2" charset="0"/>
              </a:rPr>
              <a:t> </a:t>
            </a:r>
          </a:p>
          <a:p>
            <a:r>
              <a:rPr lang="en-US" sz="2400" b="1" i="1" dirty="0">
                <a:latin typeface="Trade Gothic LT Std" pitchFamily="2" charset="0"/>
              </a:rPr>
              <a:t>	</a:t>
            </a:r>
            <a:endParaRPr lang="en-US" i="1" dirty="0">
              <a:latin typeface="Trade Gothic LT St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FEF28-70B4-9611-EDED-93D623629582}"/>
              </a:ext>
            </a:extLst>
          </p:cNvPr>
          <p:cNvSpPr txBox="1"/>
          <p:nvPr/>
        </p:nvSpPr>
        <p:spPr>
          <a:xfrm>
            <a:off x="2281805" y="4797923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rade Gothic LT Std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3431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orange lines&#10;&#10;Description automatically generated">
            <a:extLst>
              <a:ext uri="{FF2B5EF4-FFF2-40B4-BE49-F238E27FC236}">
                <a16:creationId xmlns:a16="http://schemas.microsoft.com/office/drawing/2014/main" id="{37C8E8BD-D031-2840-AA51-63C5B04B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E7BC5-8C25-F94E-A320-6B61884ABBCD}"/>
              </a:ext>
            </a:extLst>
          </p:cNvPr>
          <p:cNvSpPr txBox="1"/>
          <p:nvPr/>
        </p:nvSpPr>
        <p:spPr>
          <a:xfrm>
            <a:off x="377190" y="716697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Guaranteed Graduate Program Admission (GPATH)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53D3C-8927-D039-EBEC-0044CC6489FB}"/>
              </a:ext>
            </a:extLst>
          </p:cNvPr>
          <p:cNvSpPr txBox="1"/>
          <p:nvPr/>
        </p:nvSpPr>
        <p:spPr>
          <a:xfrm>
            <a:off x="838986" y="1494949"/>
            <a:ext cx="107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Trade Gothic Next" panose="020B0604020202020204" pitchFamily="34" charset="0"/>
                <a:cs typeface="Arial" panose="020B0604020202020204" pitchFamily="34" charset="0"/>
              </a:rPr>
              <a:t>Guarantees admission into one of ten graduate programs after graduation with your bachelor’s degree</a:t>
            </a:r>
            <a:endParaRPr lang="en-US" dirty="0">
              <a:latin typeface="Trade Gothic Next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2DA51F6E-92BD-D3F7-1408-33599402890D}"/>
              </a:ext>
            </a:extLst>
          </p:cNvPr>
          <p:cNvGraphicFramePr/>
          <p:nvPr/>
        </p:nvGraphicFramePr>
        <p:xfrm>
          <a:off x="455111" y="1729212"/>
          <a:ext cx="11564063" cy="4262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007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037378-68F0-E556-575B-B55309BDF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 b="12666"/>
          <a:stretch/>
        </p:blipFill>
        <p:spPr>
          <a:xfrm>
            <a:off x="-19" y="-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E20C8-8050-DE42-2C0D-7AB361F72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r="20375" b="2"/>
          <a:stretch/>
        </p:blipFill>
        <p:spPr bwMode="auto">
          <a:xfrm>
            <a:off x="20" y="10"/>
            <a:ext cx="610511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16988-52F5-2022-D93B-1C2B09A99BAA}"/>
              </a:ext>
            </a:extLst>
          </p:cNvPr>
          <p:cNvSpPr txBox="1"/>
          <p:nvPr/>
        </p:nvSpPr>
        <p:spPr>
          <a:xfrm>
            <a:off x="5065595" y="4224938"/>
            <a:ext cx="6288199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Honors Study Abroad in Rome, Italy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B7A85-F306-C849-B02E-731AB81E8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" b="4"/>
          <a:stretch/>
        </p:blipFill>
        <p:spPr>
          <a:xfrm>
            <a:off x="6155158" y="232015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659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51465177-9DD6-14FB-2CCA-9ABEE28F3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23F65-F6B6-2401-77FA-4EF3C630ED89}"/>
              </a:ext>
            </a:extLst>
          </p:cNvPr>
          <p:cNvSpPr txBox="1"/>
          <p:nvPr/>
        </p:nvSpPr>
        <p:spPr>
          <a:xfrm>
            <a:off x="489585" y="0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Contact Information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ACB370-30DD-0745-2CCB-5C09AE7911B6}"/>
              </a:ext>
            </a:extLst>
          </p:cNvPr>
          <p:cNvGrpSpPr/>
          <p:nvPr/>
        </p:nvGrpSpPr>
        <p:grpSpPr>
          <a:xfrm>
            <a:off x="4259109" y="1144782"/>
            <a:ext cx="3673781" cy="4117465"/>
            <a:chOff x="7404808" y="1264995"/>
            <a:chExt cx="3673781" cy="4117465"/>
          </a:xfrm>
        </p:grpSpPr>
        <p:pic>
          <p:nvPicPr>
            <p:cNvPr id="6" name="Picture 5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F85B436D-403E-941A-E515-9CF5086A0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54"/>
            <a:stretch/>
          </p:blipFill>
          <p:spPr>
            <a:xfrm>
              <a:off x="7404809" y="1264995"/>
              <a:ext cx="2951523" cy="2928568"/>
            </a:xfrm>
            <a:prstGeom prst="rect">
              <a:avLst/>
            </a:prstGeom>
            <a:ln>
              <a:solidFill>
                <a:srgbClr val="E97726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96F24E-9DC6-62E9-0D73-452F7AA583D8}"/>
                </a:ext>
              </a:extLst>
            </p:cNvPr>
            <p:cNvSpPr txBox="1"/>
            <p:nvPr/>
          </p:nvSpPr>
          <p:spPr>
            <a:xfrm>
              <a:off x="7404808" y="4182131"/>
              <a:ext cx="3673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</a:rPr>
                <a:t>Dr. David Rhea, PhD </a:t>
              </a:r>
            </a:p>
            <a:p>
              <a:pPr>
                <a:buClr>
                  <a:srgbClr val="E97726"/>
                </a:buClr>
              </a:pPr>
              <a:r>
                <a:rPr lang="en-US" altLang="en-US" i="1" dirty="0">
                  <a:ea typeface="ＭＳ Ｐゴシック" panose="020B0600070205080204" pitchFamily="34" charset="-128"/>
                </a:rPr>
                <a:t>Interim Dean, Crawford Honors College</a:t>
              </a:r>
            </a:p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  <a:hlinkClick r:id="rId4"/>
                </a:rPr>
                <a:t>drhea@govst.edu</a:t>
              </a:r>
              <a:r>
                <a:rPr lang="en-US" altLang="en-US" b="1" dirty="0">
                  <a:ea typeface="ＭＳ Ｐゴシック" panose="020B0600070205080204" pitchFamily="34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5286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6907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Financing </a:t>
            </a:r>
          </a:p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Your Education</a:t>
            </a:r>
          </a:p>
        </p:txBody>
      </p:sp>
    </p:spTree>
    <p:extLst>
      <p:ext uri="{BB962C8B-B14F-4D97-AF65-F5344CB8AC3E}">
        <p14:creationId xmlns:p14="http://schemas.microsoft.com/office/powerpoint/2010/main" val="336284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rade Gothic LT Std" pitchFamily="2" charset="0"/>
              </a:rPr>
              <a:t>How do I apply for Financial Aid?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51638" y="1686104"/>
            <a:ext cx="1204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Starts with the </a:t>
            </a: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#FAFSA</a:t>
            </a: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! </a:t>
            </a:r>
          </a:p>
          <a:p>
            <a:endParaRPr lang="en-US" altLang="en-US" sz="3200"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     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(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id)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416" y="2370243"/>
            <a:ext cx="4672604" cy="2984965"/>
          </a:xfrm>
          <a:prstGeom prst="rect">
            <a:avLst/>
          </a:prstGeom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3032281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rade Gothic LT Std" pitchFamily="2" charset="0"/>
              </a:rPr>
              <a:t>Types of Financial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213348"/>
            <a:ext cx="10511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rade Gothic LT Std" pitchFamily="2" charset="0"/>
              </a:rPr>
              <a:t>1.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Grants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2.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Loans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3.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Scholarships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4.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Student Employment Opportunities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3742" r="21882" b="14965"/>
          <a:stretch/>
        </p:blipFill>
        <p:spPr>
          <a:xfrm>
            <a:off x="5783366" y="305506"/>
            <a:ext cx="3604299" cy="42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Grants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77190" y="1525042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PELL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Illinois MAP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SEOG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TEACH Grant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5467" r="10222" b="36799"/>
          <a:stretch/>
        </p:blipFill>
        <p:spPr>
          <a:xfrm>
            <a:off x="6096000" y="1913263"/>
            <a:ext cx="5038344" cy="30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74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Student Loans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979170" y="1687692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Direct Loan</a:t>
            </a:r>
          </a:p>
          <a:p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	</a:t>
            </a: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-Subsidized</a:t>
            </a: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	-Unsubsidized</a:t>
            </a: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	-PLUS</a:t>
            </a:r>
          </a:p>
          <a:p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Private Student Loans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t="15238" r="16440" b="19455"/>
          <a:stretch/>
        </p:blipFill>
        <p:spPr>
          <a:xfrm rot="385112">
            <a:off x="7155187" y="1639008"/>
            <a:ext cx="3488266" cy="38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7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89585" y="1491630"/>
            <a:ext cx="1121283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GSU Scholarship homepage: </a:t>
            </a:r>
            <a:r>
              <a:rPr lang="en-US" altLang="en-US" sz="240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  <a:hlinkClick r:id="rId3"/>
              </a:rPr>
              <a:t>www.govst.edu/Scholarships/</a:t>
            </a:r>
            <a:r>
              <a:rPr lang="en-US" altLang="en-US" sz="240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Scholarship Universe: 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  <a:hlinkClick r:id="rId4"/>
              </a:rPr>
              <a:t>govst.scholarshipuniverse.com/public</a:t>
            </a:r>
            <a:endParaRPr lang="en-US" altLang="en-US" sz="240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With Scholarship Universe, Students will be able to: 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Answer questions and match to scholarship opportunities they are eligible for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Easily apply online to multiple scholarship opportunities through a personalized portal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See scholarship metrics to determine their chances and effort required to apply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Be alerted whenever they are matched to new scholarship opportunities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Receive automated reminders about outstanding tasks and next steps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726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Federal Work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79273" y="1700082"/>
            <a:ext cx="112128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Employment on or off campus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Minimum wage or higher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Gain valuable work experience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Work up to 30 hours per pay period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61" y="1907691"/>
            <a:ext cx="4044142" cy="2693324"/>
          </a:xfrm>
          <a:prstGeom prst="rect">
            <a:avLst/>
          </a:prstGeom>
          <a:solidFill>
            <a:schemeClr val="accent2"/>
          </a:solidFill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143684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What is Admitted Student 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443841"/>
            <a:ext cx="119291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Establish a personal connection with our freshman students with GSU staff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for enrollment steps – Today’s Actionable Items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Complete the deposit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Learn more about Freshman 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to apply for housing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Confirm eligible students for the Honors College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Review the financial aid process</a:t>
            </a:r>
          </a:p>
          <a:p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Early step in establishing a community and </a:t>
            </a:r>
            <a:r>
              <a:rPr lang="en-US" sz="2400" b="1" dirty="0">
                <a:solidFill>
                  <a:srgbClr val="E97726"/>
                </a:solidFill>
                <a:latin typeface="Trade Gothic LT Std"/>
                <a:ea typeface="Roboto" panose="02000000000000000000" pitchFamily="2" charset="0"/>
              </a:rPr>
              <a:t>INCREASE STUDENT SUCCESS!</a:t>
            </a:r>
          </a:p>
        </p:txBody>
      </p:sp>
      <p:pic>
        <p:nvPicPr>
          <p:cNvPr id="1026" name="Picture 1" descr="cid:image001.png@01D2338B.7C2B2A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29" y="2415659"/>
            <a:ext cx="1905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6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1EDB77-CE14-BEEF-13EE-CEFB1DDB8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34645-6FE6-14F5-4DF0-3259DD7D6A69}"/>
              </a:ext>
            </a:extLst>
          </p:cNvPr>
          <p:cNvSpPr txBox="1"/>
          <p:nvPr/>
        </p:nvSpPr>
        <p:spPr>
          <a:xfrm>
            <a:off x="377190" y="716697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rade Gothic LT Std" pitchFamily="2" charset="0"/>
              </a:rPr>
              <a:t>AIM HIGH </a:t>
            </a:r>
            <a:r>
              <a:rPr lang="en-US" sz="6000">
                <a:solidFill>
                  <a:srgbClr val="E97726"/>
                </a:solidFill>
                <a:latin typeface="Trade Gothic LT Std" pitchFamily="2" charset="0"/>
              </a:rPr>
              <a:t>– First Year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68CBF-C4B1-F0CF-CDA0-38B069CA0B85}"/>
              </a:ext>
            </a:extLst>
          </p:cNvPr>
          <p:cNvSpPr txBox="1"/>
          <p:nvPr/>
        </p:nvSpPr>
        <p:spPr>
          <a:xfrm>
            <a:off x="3015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GPA 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CCA0A-EC4D-844E-F839-9BD2246F5421}"/>
              </a:ext>
            </a:extLst>
          </p:cNvPr>
          <p:cNvSpPr txBox="1"/>
          <p:nvPr/>
        </p:nvSpPr>
        <p:spPr>
          <a:xfrm>
            <a:off x="7079615" y="2616088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5E688-1280-636B-8B5F-EDC6B54CCCD2}"/>
              </a:ext>
            </a:extLst>
          </p:cNvPr>
          <p:cNvSpPr txBox="1"/>
          <p:nvPr/>
        </p:nvSpPr>
        <p:spPr>
          <a:xfrm>
            <a:off x="2915030" y="3429000"/>
            <a:ext cx="787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3.5 – 4.0</a:t>
            </a:r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			</a:t>
            </a:r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$5,000 annually</a:t>
            </a:r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FB55A-A77E-C27C-D3EF-1FB047254849}"/>
              </a:ext>
            </a:extLst>
          </p:cNvPr>
          <p:cNvSpPr txBox="1"/>
          <p:nvPr/>
        </p:nvSpPr>
        <p:spPr>
          <a:xfrm>
            <a:off x="2915030" y="3991947"/>
            <a:ext cx="8460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3.0 – 3.49	</a:t>
            </a:r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$3,000 annually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4677E8-01BC-B9B1-5AC2-EE27B49800C8}"/>
              </a:ext>
            </a:extLst>
          </p:cNvPr>
          <p:cNvGraphicFramePr>
            <a:graphicFrameLocks noGrp="1"/>
          </p:cNvGraphicFramePr>
          <p:nvPr/>
        </p:nvGraphicFramePr>
        <p:xfrm>
          <a:off x="2574523" y="1882066"/>
          <a:ext cx="5584056" cy="2716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658">
                  <a:extLst>
                    <a:ext uri="{9D8B030D-6E8A-4147-A177-3AD203B41FA5}">
                      <a16:colId xmlns:a16="http://schemas.microsoft.com/office/drawing/2014/main" val="2124461534"/>
                    </a:ext>
                  </a:extLst>
                </a:gridCol>
                <a:gridCol w="3331398">
                  <a:extLst>
                    <a:ext uri="{9D8B030D-6E8A-4147-A177-3AD203B41FA5}">
                      <a16:colId xmlns:a16="http://schemas.microsoft.com/office/drawing/2014/main" val="3975469492"/>
                    </a:ext>
                  </a:extLst>
                </a:gridCol>
              </a:tblGrid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HIGH SCHOOL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Fall 2024 / Spring 2025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540055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TIER 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158871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GPA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3.5+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724627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Award Amount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$5000 per year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749872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TIER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28344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GPA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2.75 to 3.49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2152750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Award Amount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$3000 per year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431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706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9B36F-8D70-7436-A20D-5DED808B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BBF17-A9BA-A9CD-D3BA-76C0522A735D}"/>
              </a:ext>
            </a:extLst>
          </p:cNvPr>
          <p:cNvSpPr txBox="1"/>
          <p:nvPr/>
        </p:nvSpPr>
        <p:spPr>
          <a:xfrm>
            <a:off x="270510" y="275321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AIM HIGH Criteria</a:t>
            </a:r>
            <a:endParaRPr lang="en-US" sz="600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1353F-92CB-0D98-595C-66FDAB0A9E62}"/>
              </a:ext>
            </a:extLst>
          </p:cNvPr>
          <p:cNvSpPr txBox="1"/>
          <p:nvPr/>
        </p:nvSpPr>
        <p:spPr>
          <a:xfrm>
            <a:off x="270510" y="1305469"/>
            <a:ext cx="94935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To qualify for AIM HIGH, students must:</a:t>
            </a:r>
          </a:p>
          <a:p>
            <a:pPr algn="l"/>
            <a:endParaRPr lang="en-US" sz="2000" i="1" u="none" strike="noStrike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Have attended an Illinois high school.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enrolled full time in a baccalaureate degree program at Governors State University for the first time.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a resident of Illinois.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a U.S. Citizen or eligible non-citizen.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have household income that exceeds </a:t>
            </a:r>
            <a:r>
              <a:rPr lang="en-US" sz="2000" i="1" dirty="0">
                <a:solidFill>
                  <a:schemeClr val="accent1"/>
                </a:solidFill>
                <a:latin typeface="arial" panose="020B0604020202020204" pitchFamily="34" charset="0"/>
              </a:rPr>
              <a:t>eight </a:t>
            </a: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times the poverty rate.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Meet full admissions criteria.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yet have earned a baccalaureate degree or 135 undergraduate credit hours.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be in default of student loans or owe a refund or repayment of state or federal grants or 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08BBA-48E9-9B89-1F6E-187E670E13E4}"/>
              </a:ext>
            </a:extLst>
          </p:cNvPr>
          <p:cNvSpPr txBox="1"/>
          <p:nvPr/>
        </p:nvSpPr>
        <p:spPr>
          <a:xfrm>
            <a:off x="7079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</p:spTree>
    <p:extLst>
      <p:ext uri="{BB962C8B-B14F-4D97-AF65-F5344CB8AC3E}">
        <p14:creationId xmlns:p14="http://schemas.microsoft.com/office/powerpoint/2010/main" val="83514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F08BA-52C2-AE1F-91D4-CF78DA2A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CF038-B848-9D7C-3A40-E4F1D7B47ACE}"/>
              </a:ext>
            </a:extLst>
          </p:cNvPr>
          <p:cNvSpPr txBox="1"/>
          <p:nvPr/>
        </p:nvSpPr>
        <p:spPr>
          <a:xfrm>
            <a:off x="2920181" y="663677"/>
            <a:ext cx="7049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rade Gothic LT Std"/>
              </a:rPr>
              <a:t>AIM HIGH RETENTION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43041-5867-1DAF-1F7F-302F444DB2CB}"/>
              </a:ext>
            </a:extLst>
          </p:cNvPr>
          <p:cNvSpPr txBox="1"/>
          <p:nvPr/>
        </p:nvSpPr>
        <p:spPr>
          <a:xfrm>
            <a:off x="1553712" y="1847010"/>
            <a:ext cx="8896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To remain qualified after the first year, you must:</a:t>
            </a:r>
            <a:r>
              <a:rPr lang="en-US" b="1">
                <a:solidFill>
                  <a:srgbClr val="E97726"/>
                </a:solidFill>
                <a:latin typeface="arial" panose="020B0604020202020204" pitchFamily="34" charset="0"/>
              </a:rPr>
              <a:t> </a:t>
            </a:r>
          </a:p>
          <a:p>
            <a:pPr algn="l"/>
            <a:endParaRPr lang="en-US" b="1">
              <a:solidFill>
                <a:srgbClr val="E97726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Continuously enroll as a full-time student (at least 12 credit hours) at GSU for Fall and Spring semesters.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Financial Aid Satisfactory Academic Progress (SAP) as outlined by the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SAP Policy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a cumulative 2.5 institutional grade point average at GSU.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Submit the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FAFSA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Application for Illinois Financial Aid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each year you are enrolled at GSU. </a:t>
            </a:r>
          </a:p>
        </p:txBody>
      </p:sp>
    </p:spTree>
    <p:extLst>
      <p:ext uri="{BB962C8B-B14F-4D97-AF65-F5344CB8AC3E}">
        <p14:creationId xmlns:p14="http://schemas.microsoft.com/office/powerpoint/2010/main" val="3736163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60F7901-68A8-1A0D-58A9-0D818584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3">
            <a:extLst>
              <a:ext uri="{FF2B5EF4-FFF2-40B4-BE49-F238E27FC236}">
                <a16:creationId xmlns:a16="http://schemas.microsoft.com/office/drawing/2014/main" id="{E59D6D28-E177-20B5-863D-6C6F32F51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" y="247650"/>
            <a:ext cx="11928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800" b="1" dirty="0">
                <a:solidFill>
                  <a:srgbClr val="E97726"/>
                </a:solidFill>
                <a:latin typeface="Trade Gothic LT Std"/>
              </a:rPr>
              <a:t>Tuition and Fees</a:t>
            </a:r>
            <a:endParaRPr lang="en-US" altLang="en-US" sz="4800" dirty="0">
              <a:solidFill>
                <a:srgbClr val="E97726"/>
              </a:solidFill>
              <a:latin typeface="Trade Gothic LT Std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4800" b="1" dirty="0">
              <a:solidFill>
                <a:srgbClr val="E97726"/>
              </a:solidFill>
              <a:latin typeface="Trade Gothic LT Std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66C3F874-33B3-2078-DB17-9B18C1E9D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29139"/>
              </p:ext>
            </p:extLst>
          </p:nvPr>
        </p:nvGraphicFramePr>
        <p:xfrm>
          <a:off x="1416050" y="1816100"/>
          <a:ext cx="10233026" cy="353218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133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5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3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69">
                <a:tc>
                  <a:txBody>
                    <a:bodyPr/>
                    <a:lstStyle/>
                    <a:p>
                      <a:pPr lvl="0"/>
                      <a:endParaRPr lang="en-US" sz="1800"/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/>
                        <a:t>GSU Cost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/>
                        <a:t>Financial Aid Opportunities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188">
                <a:tc>
                  <a:txBody>
                    <a:bodyPr/>
                    <a:lstStyle/>
                    <a:p>
                      <a:pPr lvl="0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Non- Residential Cost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b="1" kern="1200" dirty="0">
                          <a:solidFill>
                            <a:srgbClr val="E97726"/>
                          </a:solidFill>
                          <a:latin typeface="Trade Gothic LT Std" pitchFamily="2"/>
                        </a:rPr>
                        <a:t>$14,056 per year*</a:t>
                      </a:r>
                    </a:p>
                    <a:p>
                      <a:pPr lvl="0" algn="ctr"/>
                      <a:r>
                        <a:rPr lang="en-US" sz="1800" i="1" dirty="0">
                          <a:solidFill>
                            <a:schemeClr val="bg1"/>
                          </a:solidFill>
                        </a:rPr>
                        <a:t>($56,224 Degree)</a:t>
                      </a:r>
                    </a:p>
                    <a:p>
                      <a:pPr lvl="0" algn="ctr"/>
                      <a:endParaRPr lang="en-US" sz="2000" dirty="0"/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Max Pell Grant: $7,395</a:t>
                      </a:r>
                    </a:p>
                    <a:p>
                      <a:pPr lvl="0"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Max Illinois MAP Grant: $8,400</a:t>
                      </a:r>
                    </a:p>
                    <a:p>
                      <a:pPr lvl="0" algn="ctr"/>
                      <a:endParaRPr lang="en-US" sz="200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Potential Refund of $2,099 (Fall and Spring Combined)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531">
                <a:tc>
                  <a:txBody>
                    <a:bodyPr/>
                    <a:lstStyle/>
                    <a:p>
                      <a:pPr lvl="0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Residential Cost</a:t>
                      </a:r>
                    </a:p>
                    <a:p>
                      <a:pPr lvl="0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(Tuition, fees, housing, and meal plan)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>
                          <a:solidFill>
                            <a:schemeClr val="accent2"/>
                          </a:solidFill>
                        </a:rPr>
                        <a:t>$22,160</a:t>
                      </a:r>
                    </a:p>
                    <a:p>
                      <a:pPr lvl="0" algn="ctr"/>
                      <a:r>
                        <a:rPr lang="en-US" sz="1800" i="1" dirty="0">
                          <a:solidFill>
                            <a:schemeClr val="bg1"/>
                          </a:solidFill>
                        </a:rPr>
                        <a:t>($88,640 Degree)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Remaining Cost: $6,100</a:t>
                      </a:r>
                      <a:r>
                        <a:rPr lang="en-US" sz="2400" dirty="0">
                          <a:solidFill>
                            <a:schemeClr val="accent2"/>
                          </a:solidFill>
                        </a:rPr>
                        <a:t>*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60682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489585" y="331059"/>
            <a:ext cx="11212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rade Gothic LT Std" pitchFamily="2" charset="0"/>
              </a:rPr>
              <a:t>Office of Financial 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4184904" y="1401436"/>
            <a:ext cx="7004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Phone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 </a:t>
            </a:r>
            <a:r>
              <a:rPr lang="en-US" sz="2400">
                <a:latin typeface="Trade Gothic LT Std" pitchFamily="2" charset="0"/>
              </a:rPr>
              <a:t>(708) 534-4480 </a:t>
            </a:r>
          </a:p>
          <a:p>
            <a:endParaRPr lang="en-US" sz="2400">
              <a:latin typeface="Trade Gothic LT Std" pitchFamily="2" charset="0"/>
            </a:endParaRPr>
          </a:p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Email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>
                <a:latin typeface="Trade Gothic LT Std" pitchFamily="2" charset="0"/>
                <a:hlinkClick r:id="rId3"/>
              </a:rPr>
              <a:t>faid@govst.edu</a:t>
            </a:r>
            <a:r>
              <a:rPr lang="en-US" sz="2400">
                <a:latin typeface="Trade Gothic LT Std" pitchFamily="2" charset="0"/>
              </a:rPr>
              <a:t> </a:t>
            </a:r>
          </a:p>
          <a:p>
            <a:endParaRPr lang="en-US" sz="2400">
              <a:latin typeface="Trade Gothic LT Std" pitchFamily="2" charset="0"/>
            </a:endParaRPr>
          </a:p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Website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>
                <a:latin typeface="Trade Gothic LT Std" pitchFamily="2" charset="0"/>
                <a:hlinkClick r:id="rId4"/>
              </a:rPr>
              <a:t>www.govst.edu/financialaid/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5816" r="30621" b="66051"/>
          <a:stretch/>
        </p:blipFill>
        <p:spPr>
          <a:xfrm>
            <a:off x="3610020" y="2168866"/>
            <a:ext cx="568848" cy="404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36083" r="30621" b="35784"/>
          <a:stretch/>
        </p:blipFill>
        <p:spPr>
          <a:xfrm>
            <a:off x="3603984" y="1431559"/>
            <a:ext cx="580920" cy="412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68424" r="30621"/>
          <a:stretch/>
        </p:blipFill>
        <p:spPr>
          <a:xfrm>
            <a:off x="3565959" y="2871863"/>
            <a:ext cx="656970" cy="5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4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22131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Housing and </a:t>
            </a:r>
          </a:p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Dining at GSU</a:t>
            </a:r>
          </a:p>
        </p:txBody>
      </p:sp>
    </p:spTree>
    <p:extLst>
      <p:ext uri="{BB962C8B-B14F-4D97-AF65-F5344CB8AC3E}">
        <p14:creationId xmlns:p14="http://schemas.microsoft.com/office/powerpoint/2010/main" val="3516035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Living on Campus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1445" y="1457637"/>
            <a:ext cx="119291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>
                <a:latin typeface="Trade Gothic LT Std" pitchFamily="2" charset="0"/>
              </a:rPr>
              <a:t>Designed to accommodate students of </a:t>
            </a:r>
            <a:r>
              <a:rPr lang="en-US" b="1">
                <a:latin typeface="Trade Gothic LT Std" pitchFamily="2" charset="0"/>
              </a:rPr>
              <a:t>all class levels</a:t>
            </a:r>
            <a:r>
              <a:rPr lang="en-US">
                <a:latin typeface="Trade Gothic LT Std" pitchFamily="2" charset="0"/>
              </a:rPr>
              <a:t> – first year through graduate students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>
                <a:latin typeface="Trade Gothic LT Std" pitchFamily="2" charset="0"/>
              </a:rPr>
              <a:t>Easy access to variety of </a:t>
            </a:r>
            <a:r>
              <a:rPr lang="en-US" b="1">
                <a:latin typeface="Trade Gothic LT Std" pitchFamily="2" charset="0"/>
              </a:rPr>
              <a:t>campus resources</a:t>
            </a:r>
            <a:r>
              <a:rPr lang="en-US">
                <a:latin typeface="Trade Gothic LT Std" pitchFamily="2" charset="0"/>
              </a:rPr>
              <a:t> – faculty, advisors, library, computer lab, rec center, bookstore, student organizations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>
                <a:latin typeface="Trade Gothic LT Std" pitchFamily="2" charset="0"/>
              </a:rPr>
              <a:t>Opportunity to take on </a:t>
            </a:r>
            <a:r>
              <a:rPr lang="en-US" b="1">
                <a:latin typeface="Trade Gothic LT Std" pitchFamily="2" charset="0"/>
              </a:rPr>
              <a:t>leadership roles</a:t>
            </a:r>
            <a:r>
              <a:rPr lang="en-US">
                <a:latin typeface="Trade Gothic LT Std" pitchFamily="2" charset="0"/>
              </a:rPr>
              <a:t> in your community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>
                <a:latin typeface="Trade Gothic LT Std" pitchFamily="2" charset="0"/>
              </a:rPr>
              <a:t>Develop relationships with a </a:t>
            </a:r>
            <a:r>
              <a:rPr lang="en-US" b="1">
                <a:latin typeface="Trade Gothic LT Std" pitchFamily="2" charset="0"/>
              </a:rPr>
              <a:t>diverse population</a:t>
            </a:r>
            <a:r>
              <a:rPr lang="en-US">
                <a:latin typeface="Trade Gothic LT Std" pitchFamily="2" charset="0"/>
              </a:rPr>
              <a:t> of people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>
                <a:latin typeface="Trade Gothic LT Std" pitchFamily="2" charset="0"/>
              </a:rPr>
              <a:t>Able to participate in late night study groups and </a:t>
            </a:r>
            <a:r>
              <a:rPr lang="en-US" b="1">
                <a:latin typeface="Trade Gothic LT Std" pitchFamily="2" charset="0"/>
              </a:rPr>
              <a:t>fully participate</a:t>
            </a:r>
            <a:r>
              <a:rPr lang="en-US">
                <a:latin typeface="Trade Gothic LT Std" pitchFamily="2" charset="0"/>
              </a:rPr>
              <a:t> in activities on campus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b="1">
                <a:latin typeface="Trade Gothic LT Std" pitchFamily="2" charset="0"/>
              </a:rPr>
              <a:t>Create memories</a:t>
            </a:r>
            <a:r>
              <a:rPr lang="en-US">
                <a:latin typeface="Trade Gothic LT Std" pitchFamily="2" charset="0"/>
              </a:rPr>
              <a:t> that will last a lifetime and meet people, many who will be friends for life</a:t>
            </a:r>
          </a:p>
        </p:txBody>
      </p:sp>
    </p:spTree>
    <p:extLst>
      <p:ext uri="{BB962C8B-B14F-4D97-AF65-F5344CB8AC3E}">
        <p14:creationId xmlns:p14="http://schemas.microsoft.com/office/powerpoint/2010/main" val="1867333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Unit Types in Prairie 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58115" y="1471462"/>
            <a:ext cx="65951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>
                <a:latin typeface="Trade Gothic LT Std" pitchFamily="2" charset="0"/>
              </a:rPr>
              <a:t>4 bedroom apartment </a:t>
            </a:r>
          </a:p>
          <a:p>
            <a:pPr>
              <a:buClr>
                <a:srgbClr val="E97726"/>
              </a:buClr>
              <a:buSzPct val="136000"/>
            </a:pPr>
            <a:r>
              <a:rPr lang="en-US" sz="2400" b="1">
                <a:latin typeface="Trade Gothic LT Std" pitchFamily="2" charset="0"/>
              </a:rPr>
              <a:t>    </a:t>
            </a:r>
            <a:r>
              <a:rPr lang="en-US" sz="2400">
                <a:latin typeface="Trade Gothic LT Std" pitchFamily="2" charset="0"/>
              </a:rPr>
              <a:t>(single bedroom)</a:t>
            </a: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/>
          <a:stretch/>
        </p:blipFill>
        <p:spPr>
          <a:xfrm>
            <a:off x="1649413" y="2430363"/>
            <a:ext cx="3414712" cy="3121025"/>
          </a:xfrm>
          <a:prstGeom prst="rect">
            <a:avLst/>
          </a:prstGeom>
        </p:spPr>
      </p:pic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EF953DE-2DCB-525A-F804-6B09D287B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345175" y="2535138"/>
            <a:ext cx="3269317" cy="3016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CB4015-B59A-D58A-6C19-8E182D3695CD}"/>
              </a:ext>
            </a:extLst>
          </p:cNvPr>
          <p:cNvSpPr txBox="1"/>
          <p:nvPr/>
        </p:nvSpPr>
        <p:spPr>
          <a:xfrm>
            <a:off x="6341745" y="1296888"/>
            <a:ext cx="5923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>
                <a:latin typeface="Trade Gothic LT Std" pitchFamily="2" charset="0"/>
              </a:rPr>
              <a:t>Semi-Suite</a:t>
            </a:r>
            <a:r>
              <a:rPr lang="en-US" sz="2800">
                <a:latin typeface="Trade Gothic LT Std" pitchFamily="2" charset="0"/>
              </a:rPr>
              <a:t> – share bedroom; bathroom connected to next room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8B704-215A-44FF-00FE-397013CBE5C8}"/>
              </a:ext>
            </a:extLst>
          </p:cNvPr>
          <p:cNvSpPr txBox="1"/>
          <p:nvPr/>
        </p:nvSpPr>
        <p:spPr>
          <a:xfrm>
            <a:off x="158114" y="2981325"/>
            <a:ext cx="200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$10,154/annually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A8DCD-C1E5-E6D2-82F1-C853CDC0A9E9}"/>
              </a:ext>
            </a:extLst>
          </p:cNvPr>
          <p:cNvSpPr txBox="1"/>
          <p:nvPr/>
        </p:nvSpPr>
        <p:spPr>
          <a:xfrm>
            <a:off x="5649119" y="2875002"/>
            <a:ext cx="6186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$7,104/annually</a:t>
            </a:r>
          </a:p>
        </p:txBody>
      </p:sp>
    </p:spTree>
    <p:extLst>
      <p:ext uri="{BB962C8B-B14F-4D97-AF65-F5344CB8AC3E}">
        <p14:creationId xmlns:p14="http://schemas.microsoft.com/office/powerpoint/2010/main" val="4076938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Unit Types in Prairie 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58115" y="1471462"/>
            <a:ext cx="6595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>
                <a:latin typeface="Trade Gothic LT Std" pitchFamily="2" charset="0"/>
              </a:rPr>
              <a:t>2 bedroom apartment </a:t>
            </a:r>
          </a:p>
          <a:p>
            <a:pPr>
              <a:buClr>
                <a:srgbClr val="E97726"/>
              </a:buClr>
              <a:buSzPct val="136000"/>
            </a:pPr>
            <a:r>
              <a:rPr lang="en-US" sz="2800" b="1">
                <a:latin typeface="Trade Gothic LT Std" pitchFamily="2" charset="0"/>
              </a:rPr>
              <a:t>    </a:t>
            </a:r>
            <a:r>
              <a:rPr lang="en-US" sz="2400">
                <a:latin typeface="Trade Gothic LT Std" pitchFamily="2" charset="0"/>
              </a:rPr>
              <a:t>(single bedroom) </a:t>
            </a:r>
            <a:r>
              <a:rPr lang="en-US" sz="2000" i="1">
                <a:latin typeface="Trade Gothic LT Std" pitchFamily="2" charset="0"/>
              </a:rPr>
              <a:t>LIMITED availability</a:t>
            </a:r>
            <a:endParaRPr lang="en-US" sz="2800" i="1"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6004562" y="1471462"/>
            <a:ext cx="59378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800" b="1">
                <a:latin typeface="Trade Gothic LT Std" pitchFamily="2" charset="0"/>
              </a:rPr>
              <a:t>2 bedroom apartment </a:t>
            </a:r>
            <a:r>
              <a:rPr lang="en-US" sz="2400">
                <a:latin typeface="Trade Gothic LT Std" pitchFamily="2" charset="0"/>
              </a:rPr>
              <a:t>– share bedroom with roommate, 4 people in total</a:t>
            </a:r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/>
          <a:stretch/>
        </p:blipFill>
        <p:spPr>
          <a:xfrm>
            <a:off x="8533530" y="2456924"/>
            <a:ext cx="2933700" cy="3015758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D88EE8AE-7A3E-AD63-15CF-D3A0203A4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7"/>
          <a:stretch/>
        </p:blipFill>
        <p:spPr>
          <a:xfrm>
            <a:off x="2185552" y="2566708"/>
            <a:ext cx="3427413" cy="2905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80AA59-FD2A-2ADF-D443-CB2F99D878DB}"/>
              </a:ext>
            </a:extLst>
          </p:cNvPr>
          <p:cNvSpPr txBox="1"/>
          <p:nvPr/>
        </p:nvSpPr>
        <p:spPr>
          <a:xfrm>
            <a:off x="155259" y="3244334"/>
            <a:ext cx="6186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$12,046/annually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4DD098-7A8C-152B-0D71-22476F941BA0}"/>
              </a:ext>
            </a:extLst>
          </p:cNvPr>
          <p:cNvSpPr txBox="1"/>
          <p:nvPr/>
        </p:nvSpPr>
        <p:spPr>
          <a:xfrm>
            <a:off x="6579037" y="3059668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$8,360/annually</a:t>
            </a:r>
          </a:p>
        </p:txBody>
      </p:sp>
    </p:spTree>
    <p:extLst>
      <p:ext uri="{BB962C8B-B14F-4D97-AF65-F5344CB8AC3E}">
        <p14:creationId xmlns:p14="http://schemas.microsoft.com/office/powerpoint/2010/main" val="706417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68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Staffing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75" y="254896"/>
            <a:ext cx="3354705" cy="2370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28254" y="1032061"/>
            <a:ext cx="74142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Trained Resident Assistants</a:t>
            </a:r>
          </a:p>
          <a:p>
            <a:pPr>
              <a:buClr>
                <a:srgbClr val="E97726"/>
              </a:buClr>
              <a:buSzPct val="136000"/>
            </a:pPr>
            <a:endParaRPr lang="en-US" sz="24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Residence Hall Director </a:t>
            </a:r>
          </a:p>
          <a:p>
            <a:pPr>
              <a:buClr>
                <a:srgbClr val="E97726"/>
              </a:buClr>
              <a:buSzPct val="136000"/>
            </a:pPr>
            <a:endParaRPr lang="en-US" sz="24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Asst. Residence Hall Director 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sz="24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2 Faculty-in-Residence </a:t>
            </a:r>
          </a:p>
          <a:p>
            <a:pPr>
              <a:buClr>
                <a:srgbClr val="E97726"/>
              </a:buClr>
              <a:buSzPct val="136000"/>
            </a:pPr>
            <a:endParaRPr lang="en-US" sz="2400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Mental Health Counselor </a:t>
            </a:r>
            <a:r>
              <a:rPr lang="en-US" sz="2400" b="1" i="1" dirty="0">
                <a:latin typeface="Trade Gothic LT Std" pitchFamily="2" charset="0"/>
              </a:rPr>
              <a:t>(new)</a:t>
            </a:r>
            <a:endParaRPr lang="en-US" sz="2400" b="1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sz="2400" b="1" dirty="0">
              <a:latin typeface="Trade Gothic LT Std" pitchFamily="2" charset="0"/>
            </a:endParaRP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400" dirty="0">
                <a:latin typeface="Trade Gothic LT Std" pitchFamily="2" charset="0"/>
              </a:rPr>
              <a:t>24 hour front desk coverage </a:t>
            </a:r>
          </a:p>
          <a:p>
            <a:pPr>
              <a:buClr>
                <a:srgbClr val="E97726"/>
              </a:buClr>
              <a:buSzPct val="136000"/>
            </a:pPr>
            <a:r>
              <a:rPr lang="en-US" sz="1600" i="1" dirty="0">
                <a:latin typeface="Trade Gothic LT Std" pitchFamily="2" charset="0"/>
              </a:rPr>
              <a:t>     (Student Workers / Community Service Officers)</a:t>
            </a:r>
          </a:p>
        </p:txBody>
      </p:sp>
      <p:pic>
        <p:nvPicPr>
          <p:cNvPr id="7" name="Picture 1" descr="https://apply.govst.edu/www/images/Graphi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14" y="2775029"/>
            <a:ext cx="4403360" cy="293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4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Fast Facts on GSU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6263639" y="1273076"/>
            <a:ext cx="59283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62,000+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alumni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750-acre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campus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80+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student organizations and clubs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89" y="1482571"/>
            <a:ext cx="577214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4,338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students enrolled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12:1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 to faculty ratio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countries represented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Illinois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(www.niche.com/colleges/search/safest-colleges/s/illinois/?type=public)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U.S. 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(backgroundchecks.org/50-safest-colleges-in-america.html)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53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Campus Dining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211455" y="1350928"/>
            <a:ext cx="555688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000">
                <a:latin typeface="Trade Gothic LT Std" pitchFamily="2" charset="0"/>
              </a:rPr>
              <a:t>Convenient &amp; Flexible Plan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r>
              <a:rPr lang="en-US" sz="2000">
                <a:latin typeface="Trade Gothic LT Std" pitchFamily="2" charset="0"/>
              </a:rPr>
              <a:t>Use in Café or C-Store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sz="2000">
              <a:latin typeface="Trade Gothic LT Std" pitchFamily="2" charset="0"/>
            </a:endParaRPr>
          </a:p>
          <a:p>
            <a:pPr>
              <a:buClr>
                <a:srgbClr val="E97726"/>
              </a:buClr>
              <a:buSzPct val="136000"/>
            </a:pPr>
            <a:r>
              <a:rPr lang="en-US" sz="2000" b="1">
                <a:latin typeface="Trade Gothic LT Std" pitchFamily="2" charset="0"/>
              </a:rPr>
              <a:t>Choose the plan that works for you:</a:t>
            </a:r>
          </a:p>
          <a:p>
            <a:pPr>
              <a:buClr>
                <a:srgbClr val="E97726"/>
              </a:buClr>
              <a:buSzPct val="136000"/>
            </a:pPr>
            <a:endParaRPr lang="en-US" sz="2000" b="1">
              <a:latin typeface="Trade Gothic LT Std" pitchFamily="2" charset="0"/>
            </a:endParaRPr>
          </a:p>
          <a:p>
            <a:pPr marL="342900" indent="-342900">
              <a:buClr>
                <a:srgbClr val="E97726"/>
              </a:buClr>
              <a:buSzPct val="136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E97726"/>
                </a:solidFill>
                <a:latin typeface="Trade Gothic LT Std" pitchFamily="2" charset="0"/>
              </a:rPr>
              <a:t>Gold Plan</a:t>
            </a:r>
            <a:r>
              <a:rPr lang="en-US" sz="2000">
                <a:latin typeface="Trade Gothic LT Std" pitchFamily="2" charset="0"/>
              </a:rPr>
              <a:t> $1,500 / semester</a:t>
            </a:r>
          </a:p>
          <a:p>
            <a:pPr marL="342900" indent="-342900">
              <a:buClr>
                <a:srgbClr val="E97726"/>
              </a:buClr>
              <a:buSzPct val="136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E97726"/>
                </a:solidFill>
                <a:latin typeface="Trade Gothic LT Std" pitchFamily="2" charset="0"/>
              </a:rPr>
              <a:t>Silver Plan</a:t>
            </a:r>
            <a:r>
              <a:rPr lang="en-US" sz="2000">
                <a:latin typeface="Trade Gothic LT Std" pitchFamily="2" charset="0"/>
              </a:rPr>
              <a:t> $1,000 / semester</a:t>
            </a:r>
          </a:p>
          <a:p>
            <a:pPr marL="342900" indent="-342900">
              <a:buClr>
                <a:srgbClr val="E97726"/>
              </a:buClr>
              <a:buSzPct val="136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E97726"/>
                </a:solidFill>
                <a:latin typeface="Trade Gothic LT Std" pitchFamily="2" charset="0"/>
              </a:rPr>
              <a:t>Bronze Plan</a:t>
            </a:r>
            <a:r>
              <a:rPr lang="en-US" sz="2000">
                <a:solidFill>
                  <a:srgbClr val="E97726"/>
                </a:solidFill>
                <a:latin typeface="Trade Gothic LT Std" pitchFamily="2" charset="0"/>
              </a:rPr>
              <a:t> </a:t>
            </a:r>
            <a:r>
              <a:rPr lang="en-US" sz="2000">
                <a:latin typeface="Trade Gothic LT Std" pitchFamily="2" charset="0"/>
              </a:rPr>
              <a:t>$500 / semester</a:t>
            </a:r>
          </a:p>
          <a:p>
            <a:pPr marL="285750" indent="-285750">
              <a:buClr>
                <a:srgbClr val="E97726"/>
              </a:buClr>
              <a:buSzPct val="136000"/>
              <a:buFont typeface="Wingdings" panose="05000000000000000000" pitchFamily="2" charset="2"/>
              <a:buChar char="§"/>
            </a:pPr>
            <a:endParaRPr lang="en-US" b="1" i="1">
              <a:latin typeface="Trade Gothic LT Std" pitchFamily="2" charset="0"/>
            </a:endParaRPr>
          </a:p>
          <a:p>
            <a:pPr>
              <a:buClr>
                <a:srgbClr val="E97726"/>
              </a:buClr>
              <a:buSzPct val="136000"/>
            </a:pPr>
            <a:r>
              <a:rPr lang="en-US" i="1"/>
              <a:t>*If you are a Prairie Place resident, you will be assigned a Meal Plan according to your housing room type*</a:t>
            </a:r>
          </a:p>
        </p:txBody>
      </p:sp>
      <p:pic>
        <p:nvPicPr>
          <p:cNvPr id="1026" name="Picture 2" descr="003GSUAugust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09" y="359757"/>
            <a:ext cx="2613918" cy="174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40GSUAugust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76" y="1039862"/>
            <a:ext cx="3114255" cy="23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033GSUAugust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60" y="3629885"/>
            <a:ext cx="3114255" cy="20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663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EF33BA15-EA7E-F0C8-82BE-68700067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>
            <a:extLst>
              <a:ext uri="{FF2B5EF4-FFF2-40B4-BE49-F238E27FC236}">
                <a16:creationId xmlns:a16="http://schemas.microsoft.com/office/drawing/2014/main" id="{D8BB8022-8969-CBA5-6485-FA728A9A3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09550"/>
            <a:ext cx="1192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800" b="1">
                <a:solidFill>
                  <a:srgbClr val="E97726"/>
                </a:solidFill>
                <a:latin typeface="Trade Gothic LT Std"/>
              </a:rPr>
              <a:t>Applying for Housing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1A08B06-90AB-A324-1F84-7C66D5893F40}"/>
              </a:ext>
            </a:extLst>
          </p:cNvPr>
          <p:cNvSpPr txBox="1"/>
          <p:nvPr/>
        </p:nvSpPr>
        <p:spPr>
          <a:xfrm>
            <a:off x="1009650" y="1009650"/>
            <a:ext cx="12149138" cy="206216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kern="0" dirty="0">
              <a:solidFill>
                <a:srgbClr val="000000"/>
              </a:solidFill>
              <a:latin typeface="Trade Gothic LT Std" pitchFamily="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Please check your student email for updates for FA24.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kern="0" dirty="0">
              <a:solidFill>
                <a:srgbClr val="000000"/>
              </a:solidFill>
              <a:latin typeface="Trade Gothic LT Std" pitchFamily="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Apply online at: </a:t>
            </a:r>
            <a:r>
              <a:rPr lang="en-US" sz="3200" kern="0" dirty="0">
                <a:solidFill>
                  <a:srgbClr val="000000"/>
                </a:solidFill>
                <a:latin typeface="Trade Gothic LT Std" pitchFamily="2"/>
                <a:hlinkClick r:id="rId3"/>
              </a:rPr>
              <a:t>www.govst.edu/housing</a:t>
            </a: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  </a:t>
            </a:r>
          </a:p>
        </p:txBody>
      </p:sp>
      <p:grpSp>
        <p:nvGrpSpPr>
          <p:cNvPr id="53253" name="Group 1">
            <a:extLst>
              <a:ext uri="{FF2B5EF4-FFF2-40B4-BE49-F238E27FC236}">
                <a16:creationId xmlns:a16="http://schemas.microsoft.com/office/drawing/2014/main" id="{61A7453D-A192-0E42-5E04-9293271D9441}"/>
              </a:ext>
            </a:extLst>
          </p:cNvPr>
          <p:cNvGrpSpPr>
            <a:grpSpLocks/>
          </p:cNvGrpSpPr>
          <p:nvPr/>
        </p:nvGrpSpPr>
        <p:grpSpPr bwMode="auto">
          <a:xfrm>
            <a:off x="3930650" y="4321175"/>
            <a:ext cx="7588250" cy="1201738"/>
            <a:chOff x="3931435" y="4321801"/>
            <a:chExt cx="7588120" cy="1200332"/>
          </a:xfrm>
        </p:grpSpPr>
        <p:sp>
          <p:nvSpPr>
            <p:cNvPr id="53254" name="TextBox 5">
              <a:extLst>
                <a:ext uri="{FF2B5EF4-FFF2-40B4-BE49-F238E27FC236}">
                  <a16:creationId xmlns:a16="http://schemas.microsoft.com/office/drawing/2014/main" id="{AA61AD79-0141-E37B-C258-7DBE04871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5252" y="4321801"/>
              <a:ext cx="7004303" cy="1200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Email</a:t>
              </a:r>
              <a:r>
                <a:rPr lang="en-US" altLang="en-US" sz="2400">
                  <a:solidFill>
                    <a:srgbClr val="E97726"/>
                  </a:solidFill>
                  <a:latin typeface="Trade Gothic LT Std"/>
                </a:rPr>
                <a:t>:</a:t>
              </a:r>
              <a:r>
                <a:rPr lang="en-US" altLang="en-US" sz="2400">
                  <a:latin typeface="Trade Gothic LT Std"/>
                </a:rPr>
                <a:t> </a:t>
              </a:r>
              <a:r>
                <a:rPr lang="en-US" altLang="en-US" sz="2400">
                  <a:latin typeface="Trade Gothic LT Std"/>
                  <a:hlinkClick r:id="rId4"/>
                </a:rPr>
                <a:t>housing@govst.edu</a:t>
              </a:r>
              <a:r>
                <a:rPr lang="en-US" altLang="en-US" sz="2400">
                  <a:latin typeface="Trade Gothic LT Std"/>
                </a:rPr>
                <a:t>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en-US" altLang="en-US" sz="2400">
                <a:latin typeface="Trade Gothic LT Std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Phone</a:t>
              </a:r>
              <a:r>
                <a:rPr lang="en-US" altLang="en-US" sz="2400">
                  <a:solidFill>
                    <a:srgbClr val="E97726"/>
                  </a:solidFill>
                  <a:latin typeface="Trade Gothic LT Std"/>
                </a:rPr>
                <a:t>:</a:t>
              </a:r>
              <a:r>
                <a:rPr lang="en-US" altLang="en-US" sz="2400">
                  <a:latin typeface="Trade Gothic LT Std"/>
                </a:rPr>
                <a:t> (708) 235-7110 </a:t>
              </a: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 </a:t>
              </a:r>
            </a:p>
          </p:txBody>
        </p:sp>
        <p:pic>
          <p:nvPicPr>
            <p:cNvPr id="53255" name="Picture 7">
              <a:extLst>
                <a:ext uri="{FF2B5EF4-FFF2-40B4-BE49-F238E27FC236}">
                  <a16:creationId xmlns:a16="http://schemas.microsoft.com/office/drawing/2014/main" id="{67517250-360D-B62E-61EE-26C131BC7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5817" r="30621" b="66051"/>
            <a:stretch>
              <a:fillRect/>
            </a:stretch>
          </p:blipFill>
          <p:spPr bwMode="auto">
            <a:xfrm>
              <a:off x="3931435" y="4321801"/>
              <a:ext cx="583816" cy="41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8">
              <a:extLst>
                <a:ext uri="{FF2B5EF4-FFF2-40B4-BE49-F238E27FC236}">
                  <a16:creationId xmlns:a16="http://schemas.microsoft.com/office/drawing/2014/main" id="{9FEC0824-5B3D-6B11-F9B7-5234E1C93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36082" r="30621" b="35783"/>
            <a:stretch>
              <a:fillRect/>
            </a:stretch>
          </p:blipFill>
          <p:spPr bwMode="auto">
            <a:xfrm>
              <a:off x="3934334" y="5109420"/>
              <a:ext cx="580918" cy="412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575143"/>
            <a:ext cx="1012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Admitted Freshman Checklist</a:t>
            </a:r>
          </a:p>
        </p:txBody>
      </p:sp>
    </p:spTree>
    <p:extLst>
      <p:ext uri="{BB962C8B-B14F-4D97-AF65-F5344CB8AC3E}">
        <p14:creationId xmlns:p14="http://schemas.microsoft.com/office/powerpoint/2010/main" val="1208222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6857" y="624070"/>
            <a:ext cx="119451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myGSU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acceptance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GSU’s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Placement Exams: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Students in STEM majors need to complete placement before attending orientation. </a:t>
            </a:r>
            <a:endParaRPr lang="en-US" altLang="en-US" sz="2000" b="1" u="sng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GSU student begins with Freshman Orientation! We have transitioned to an in-person or online format– access through the myGSU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722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12C97-5935-E5E7-F60E-45A43DC0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71C60-4AD1-A207-3D73-ED257B86D494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</a:t>
            </a:r>
            <a:r>
              <a:rPr lang="en-US" sz="4800" b="1" err="1">
                <a:solidFill>
                  <a:srgbClr val="E97726"/>
                </a:solidFill>
                <a:latin typeface="Trade Gothic LT Std" pitchFamily="2" charset="0"/>
              </a:rPr>
              <a:t>myGSU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5AF9F-6481-A8D4-BE55-358FA12F8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7"/>
          <a:stretch/>
        </p:blipFill>
        <p:spPr>
          <a:xfrm>
            <a:off x="4809743" y="2082640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2C5E49-EE71-8DDE-71F0-704A337CCD1B}"/>
              </a:ext>
            </a:extLst>
          </p:cNvPr>
          <p:cNvCxnSpPr>
            <a:cxnSpLocks/>
          </p:cNvCxnSpPr>
          <p:nvPr/>
        </p:nvCxnSpPr>
        <p:spPr>
          <a:xfrm flipH="1">
            <a:off x="10920992" y="970255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DA3639C-5DD5-F8E2-8CE2-016F1F613A06}"/>
              </a:ext>
            </a:extLst>
          </p:cNvPr>
          <p:cNvSpPr/>
          <p:nvPr/>
        </p:nvSpPr>
        <p:spPr>
          <a:xfrm>
            <a:off x="10294049" y="1799256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56477-A5F8-7685-A0AA-A70E5D0B9658}"/>
              </a:ext>
            </a:extLst>
          </p:cNvPr>
          <p:cNvSpPr txBox="1"/>
          <p:nvPr/>
        </p:nvSpPr>
        <p:spPr>
          <a:xfrm>
            <a:off x="195828" y="1290610"/>
            <a:ext cx="1206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Go to the main webpage: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  <a:hlinkClick r:id="rId4"/>
              </a:rPr>
              <a:t>www.govst.edu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Navigate to the </a:t>
            </a:r>
            <a:r>
              <a:rPr lang="en-US" altLang="en-US" sz="2000" b="1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8154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12C97-5935-E5E7-F60E-45A43DC0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71C60-4AD1-A207-3D73-ED257B86D494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</a:t>
            </a:r>
            <a:r>
              <a:rPr lang="en-US" sz="4800" b="1" err="1">
                <a:solidFill>
                  <a:srgbClr val="E97726"/>
                </a:solidFill>
                <a:latin typeface="Trade Gothic LT Std" pitchFamily="2" charset="0"/>
              </a:rPr>
              <a:t>myGSU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11" name="Picture 10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BCAF04A3-7744-DE2B-A741-BD8E3F0D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8" y="2241037"/>
            <a:ext cx="4429743" cy="77163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56477-A5F8-7685-A0AA-A70E5D0B9658}"/>
              </a:ext>
            </a:extLst>
          </p:cNvPr>
          <p:cNvSpPr txBox="1"/>
          <p:nvPr/>
        </p:nvSpPr>
        <p:spPr>
          <a:xfrm>
            <a:off x="1991704" y="3928518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4: </a:t>
            </a:r>
            <a:r>
              <a:rPr lang="en-US" altLang="en-US" sz="2000" u="sng" dirty="0">
                <a:latin typeface="Trade Gothic LT Std"/>
                <a:ea typeface="ＭＳ Ｐゴシック" panose="020B0600070205080204" pitchFamily="34" charset="-128"/>
              </a:rPr>
              <a:t>Enter your student credentials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</a:t>
            </a:r>
            <a:endParaRPr lang="en-US" altLang="en-US" sz="20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1E791F-C2C1-922A-1F2F-96CCB18DECCE}"/>
              </a:ext>
            </a:extLst>
          </p:cNvPr>
          <p:cNvCxnSpPr>
            <a:cxnSpLocks/>
          </p:cNvCxnSpPr>
          <p:nvPr/>
        </p:nvCxnSpPr>
        <p:spPr>
          <a:xfrm flipH="1">
            <a:off x="1731777" y="2251124"/>
            <a:ext cx="1662643" cy="183835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47AF3F2-8EE9-09D2-28C0-156677DB9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6658718" y="2570254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1485B-D4D8-A225-CD89-05A53DF28FA4}"/>
              </a:ext>
            </a:extLst>
          </p:cNvPr>
          <p:cNvSpPr txBox="1"/>
          <p:nvPr/>
        </p:nvSpPr>
        <p:spPr>
          <a:xfrm>
            <a:off x="489630" y="1346779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3: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Refer to your Admission acceptance letter where you can find your GSU credentials. </a:t>
            </a:r>
            <a:endParaRPr lang="en-US" altLang="en-US" sz="20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15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BD005-130C-CAAA-9A39-E620FE58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4AF1A-3FB6-933F-A523-0C45D245C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03" y="233280"/>
            <a:ext cx="10672830" cy="51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0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60CF5C-8FA7-CC6B-7820-F05A75FC596A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E76DF-B49E-3D27-B1D8-B740752AA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7"/>
          <a:stretch/>
        </p:blipFill>
        <p:spPr>
          <a:xfrm>
            <a:off x="4809743" y="2082640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F7584D-6BA5-29DA-3F42-52F87AAE7E8C}"/>
              </a:ext>
            </a:extLst>
          </p:cNvPr>
          <p:cNvCxnSpPr>
            <a:cxnSpLocks/>
          </p:cNvCxnSpPr>
          <p:nvPr/>
        </p:nvCxnSpPr>
        <p:spPr>
          <a:xfrm flipH="1">
            <a:off x="10920992" y="970255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3F7DE01-4594-90D2-88FB-863CB3785C5B}"/>
              </a:ext>
            </a:extLst>
          </p:cNvPr>
          <p:cNvSpPr/>
          <p:nvPr/>
        </p:nvSpPr>
        <p:spPr>
          <a:xfrm>
            <a:off x="10294049" y="1799256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E1FA5-D23A-7FD1-6B50-5EC9921E31BF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Navigate to the </a:t>
            </a:r>
            <a:r>
              <a:rPr lang="en-US" altLang="en-US" sz="2000" b="1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454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CCBA2-1CB6-E903-A85F-AF7F4909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5FA93-79F0-EE60-1500-549818D959B0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D8017-F88F-1EFC-8161-38CD4671C9A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Log-in with your credentials, which can be found on your Acceptance Letter.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ECFA4-CF3E-C70A-5D34-8CA4127CC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6229349" y="2057931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  <p:pic>
        <p:nvPicPr>
          <p:cNvPr id="6" name="Picture 5" descr="A picture containing text, font, screenshot, white">
            <a:extLst>
              <a:ext uri="{FF2B5EF4-FFF2-40B4-BE49-F238E27FC236}">
                <a16:creationId xmlns:a16="http://schemas.microsoft.com/office/drawing/2014/main" id="{2FE6C30F-E529-D789-ACCE-414E7D789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27" y="2362278"/>
            <a:ext cx="4429743" cy="77163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285727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18C11E-B769-2B29-D169-E273E8A7699E}"/>
              </a:ext>
            </a:extLst>
          </p:cNvPr>
          <p:cNvCxnSpPr>
            <a:cxnSpLocks/>
          </p:cNvCxnSpPr>
          <p:nvPr/>
        </p:nvCxnSpPr>
        <p:spPr>
          <a:xfrm flipH="1">
            <a:off x="9245920" y="918284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BE90B-C51D-EA30-3A42-C1BCDA64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45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124D6-DDC8-6239-6561-3350EBCEBC16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1BFBB-7C94-09FE-5444-3228A3293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85" t="33764" r="33806" b="29846"/>
          <a:stretch/>
        </p:blipFill>
        <p:spPr>
          <a:xfrm>
            <a:off x="2015863" y="2324878"/>
            <a:ext cx="3173505" cy="200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3DEA5A-75DD-EF37-5502-82CF1DDFF518}"/>
              </a:ext>
            </a:extLst>
          </p:cNvPr>
          <p:cNvSpPr txBox="1"/>
          <p:nvPr/>
        </p:nvSpPr>
        <p:spPr>
          <a:xfrm>
            <a:off x="195828" y="1290610"/>
            <a:ext cx="1206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3: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Under the Online Services, go to the Students tab. Click on Financial Aid then My Financial Aid to see your award amounts.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95FD5-463B-C4D7-7FFF-5A8B3D3CA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3414" r="33015" b="37582"/>
          <a:stretch/>
        </p:blipFill>
        <p:spPr>
          <a:xfrm>
            <a:off x="6673747" y="2616629"/>
            <a:ext cx="4034118" cy="193744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AF5A548-DDF0-99F5-6550-786356DD20A3}"/>
              </a:ext>
            </a:extLst>
          </p:cNvPr>
          <p:cNvSpPr/>
          <p:nvPr/>
        </p:nvSpPr>
        <p:spPr>
          <a:xfrm>
            <a:off x="2082377" y="3289106"/>
            <a:ext cx="1422822" cy="35932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BA7352-2B0A-21D8-9845-943F8C91F4EB}"/>
              </a:ext>
            </a:extLst>
          </p:cNvPr>
          <p:cNvSpPr/>
          <p:nvPr/>
        </p:nvSpPr>
        <p:spPr>
          <a:xfrm>
            <a:off x="6950212" y="3551388"/>
            <a:ext cx="1126987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44A4F9-489B-C336-F38A-C9449DCF1F9E}"/>
              </a:ext>
            </a:extLst>
          </p:cNvPr>
          <p:cNvCxnSpPr>
            <a:cxnSpLocks/>
          </p:cNvCxnSpPr>
          <p:nvPr/>
        </p:nvCxnSpPr>
        <p:spPr>
          <a:xfrm>
            <a:off x="1616213" y="2608904"/>
            <a:ext cx="583439" cy="651035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3C8EF3-8FC3-BB1C-5E52-84E6CC705729}"/>
              </a:ext>
            </a:extLst>
          </p:cNvPr>
          <p:cNvCxnSpPr>
            <a:cxnSpLocks/>
          </p:cNvCxnSpPr>
          <p:nvPr/>
        </p:nvCxnSpPr>
        <p:spPr>
          <a:xfrm>
            <a:off x="6061398" y="3303561"/>
            <a:ext cx="820066" cy="6897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63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Top Undergraduate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Interdisciplinary Studies,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Psychology,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Business Administration,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Criminal Justice,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Social Work, BSW 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Accounting, BS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Nursing, BSN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Communication,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Community Health, BHS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Elementary Education, BA; </a:t>
            </a:r>
          </a:p>
          <a:p>
            <a:pPr>
              <a:buClr>
                <a:srgbClr val="E97726"/>
              </a:buClr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English, BA; </a:t>
            </a:r>
          </a:p>
          <a:p>
            <a:pPr>
              <a:buClr>
                <a:srgbClr val="E97726"/>
              </a:buClr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Information Technology, 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50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6CDB9-D319-AC69-5F3F-76706B7C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white box&#10;&#10;Description automatically generated">
            <a:extLst>
              <a:ext uri="{FF2B5EF4-FFF2-40B4-BE49-F238E27FC236}">
                <a16:creationId xmlns:a16="http://schemas.microsoft.com/office/drawing/2014/main" id="{36EB6729-F622-C53F-1EB9-80350C1A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94" y="1800520"/>
            <a:ext cx="10820134" cy="2856322"/>
          </a:xfrm>
          <a:prstGeom prst="rect">
            <a:avLst/>
          </a:prstGeom>
          <a:ln w="44450">
            <a:solidFill>
              <a:schemeClr val="tx2"/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54148-67FE-4B50-53AB-A6D3524D58A7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Award Letter Example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47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1E0E8-523A-973E-46E3-DCFE6DAB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8E082-7390-94FA-E573-287D821C29C5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3DFD6-12A9-2824-63A8-005233B0F95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Go to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website at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81AC0C-8453-ABE5-ED4D-024ECB3D3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4903693" y="1886258"/>
            <a:ext cx="6544235" cy="36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29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8288-9AC4-A22B-25C0-FFC97A82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38BC3-D537-5BED-05E8-4411A1CBB418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6629F-6DFA-597F-978F-405741FF77FB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Click “register” and create an account using your GSU student email address.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08E47-F27D-301E-B051-6EFA29DA7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3899646" y="1886258"/>
            <a:ext cx="6544235" cy="36811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BEB9806-1F0B-479B-BDFA-CC7EA3A529F5}"/>
              </a:ext>
            </a:extLst>
          </p:cNvPr>
          <p:cNvSpPr/>
          <p:nvPr/>
        </p:nvSpPr>
        <p:spPr>
          <a:xfrm>
            <a:off x="8268024" y="1947405"/>
            <a:ext cx="1126987" cy="7772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C35E45-BE17-0729-07A7-FECC72CB3ED8}"/>
              </a:ext>
            </a:extLst>
          </p:cNvPr>
          <p:cNvCxnSpPr>
            <a:cxnSpLocks/>
          </p:cNvCxnSpPr>
          <p:nvPr/>
        </p:nvCxnSpPr>
        <p:spPr>
          <a:xfrm flipH="1">
            <a:off x="8920320" y="1546403"/>
            <a:ext cx="1206936" cy="74085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928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CD1AE-FD99-C026-6C51-6644E94D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B6BA6-2998-7563-68F5-DB84B324069A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A20BD-1033-8E68-AE53-DA40C02DAAE6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3: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Complete your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Profile.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16AFB-078B-16D6-F245-971C2D3A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92" t="11403" r="4475" b="11699"/>
          <a:stretch/>
        </p:blipFill>
        <p:spPr>
          <a:xfrm>
            <a:off x="3422841" y="1690720"/>
            <a:ext cx="7681934" cy="41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75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F3C65-AE86-72AB-2CAC-E1C5D22E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2EEEC-70E1-7D3D-04A0-AEE65B319E12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E633F-D618-8933-E6F0-9F2543AC7E7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4: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Download and Print the Immunization Certificate.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DB21C-2AFB-C79A-2200-F2357D705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5" t="8824" r="4707" b="5948"/>
          <a:stretch/>
        </p:blipFill>
        <p:spPr>
          <a:xfrm>
            <a:off x="4381177" y="1836005"/>
            <a:ext cx="6386847" cy="37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CD51F-F4BB-F94B-D92E-57A074F6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25B20-ED29-76CC-FBB3-0B513D512B2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C7FE6-AAF6-7BA4-71E3-A9996C3D30FE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5: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Take the Immunization Certificate form to your medical provider for completion.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FD9F6-5711-65DF-FFEF-099B3A037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63" t="9609" r="4264" b="6470"/>
          <a:stretch/>
        </p:blipFill>
        <p:spPr>
          <a:xfrm>
            <a:off x="5459506" y="1842215"/>
            <a:ext cx="3469342" cy="465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62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9C54F-CDF3-5907-0842-565C099F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D939D-8C10-53BA-5AB7-2306CC1D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AACC4-497A-86F4-D320-BFB0807C643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967BE-4AD3-234B-5C48-78EEFF28FB80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6: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Upload your Immunization Certificate Form to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147F1-5C62-28B1-F3FE-A4AB0F482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68" t="10481" r="4047" b="6220"/>
          <a:stretch/>
        </p:blipFill>
        <p:spPr>
          <a:xfrm>
            <a:off x="2969443" y="2146443"/>
            <a:ext cx="7258640" cy="37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640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B2537-70AD-A481-BEA0-F8EC903DD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FE26A-6841-38D1-7484-8BA8A862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EE713-7069-B46E-CF4B-A03EDEE2ECB1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001E4-C31F-D53D-49EB-4785D2ED2C2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NOTE: 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Immunization Record Compliance Deadlines: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3BF1E-85EB-6A2D-1AC2-16BECA301061}"/>
              </a:ext>
            </a:extLst>
          </p:cNvPr>
          <p:cNvSpPr txBox="1"/>
          <p:nvPr/>
        </p:nvSpPr>
        <p:spPr>
          <a:xfrm>
            <a:off x="3487970" y="2048388"/>
            <a:ext cx="44582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Fall:  September 1</a:t>
            </a:r>
            <a:b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Spring:  February 1</a:t>
            </a:r>
            <a:b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Summer:  July 1</a:t>
            </a: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E97726"/>
              </a:buClr>
            </a:pPr>
            <a:endParaRPr lang="en-US" altLang="en-US" sz="240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157F1-FC6D-E481-651C-254BEB46226D}"/>
              </a:ext>
            </a:extLst>
          </p:cNvPr>
          <p:cNvSpPr txBox="1"/>
          <p:nvPr/>
        </p:nvSpPr>
        <p:spPr>
          <a:xfrm>
            <a:off x="1093694" y="4518212"/>
            <a:ext cx="913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 more information about Immunizations, please visit </a:t>
            </a:r>
            <a:r>
              <a:rPr lang="en-US">
                <a:hlinkClick r:id="rId4"/>
              </a:rPr>
              <a:t>www.govst.edu/immunizations</a:t>
            </a:r>
            <a:r>
              <a:rPr lang="en-US"/>
              <a:t> or watch the tutorial </a:t>
            </a:r>
            <a:r>
              <a:rPr lang="en-US">
                <a:hlinkClick r:id="rId5"/>
              </a:rPr>
              <a:t>video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1776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25D9DC-19A3-05E3-3F9D-19360B76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085C5-586E-B886-0CD9-DCB8B38AB682}"/>
              </a:ext>
            </a:extLst>
          </p:cNvPr>
          <p:cNvSpPr txBox="1"/>
          <p:nvPr/>
        </p:nvSpPr>
        <p:spPr>
          <a:xfrm>
            <a:off x="2349631" y="280993"/>
            <a:ext cx="7322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Placement Testing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A696D-FC33-6C41-1615-12E4F4F72D67}"/>
              </a:ext>
            </a:extLst>
          </p:cNvPr>
          <p:cNvSpPr txBox="1"/>
          <p:nvPr/>
        </p:nvSpPr>
        <p:spPr>
          <a:xfrm>
            <a:off x="933253" y="1743959"/>
            <a:ext cx="10426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Student in STEM, Business and Education focus areas need to complete placement ahead of attending ROAR orientation.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Registration is online at  </a:t>
            </a:r>
            <a:r>
              <a:rPr lang="en-US" sz="2400" dirty="0">
                <a:latin typeface="Trade Gothic LT Std"/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www.aleks.com</a:t>
            </a: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 or in our Testing Center.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Placement score requirements will be listed in the catalog.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sz="2000" dirty="0"/>
              <a:t>More information to follow!</a:t>
            </a:r>
          </a:p>
        </p:txBody>
      </p:sp>
      <p:pic>
        <p:nvPicPr>
          <p:cNvPr id="12" name="Picture 11" descr="A clipboard with a checklist and a clock&#10;&#10;Description automatically generated">
            <a:extLst>
              <a:ext uri="{FF2B5EF4-FFF2-40B4-BE49-F238E27FC236}">
                <a16:creationId xmlns:a16="http://schemas.microsoft.com/office/drawing/2014/main" id="{E9FC7914-D220-25D8-D797-3F3A7F5F1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918" y="3494118"/>
            <a:ext cx="3375829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8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Freshman Enrollment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90670" y="1500468"/>
            <a:ext cx="10644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$50 Freshman Enrollment Deposit 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Credited to your student account – pre-payment on first semester’s tuition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Saves your seat in Governors State’s limited Freshman Class</a:t>
            </a:r>
          </a:p>
          <a:p>
            <a:pPr>
              <a:buClr>
                <a:srgbClr val="E97726"/>
              </a:buClr>
            </a:pPr>
            <a:endParaRPr lang="en-US" altLang="en-US" sz="240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705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Top 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Computer Science, MS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Social Work, MSW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Health Administration, MHA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Physical Therapy, DPT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Communication Disorders, MHS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Educational Administration,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Counseling,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Occupational Therapy, MOT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Accounting, 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71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78359" y="1185480"/>
            <a:ext cx="8183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1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Student can now deposit in the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 Portal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apply.govst.edu/apply/status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5EDAE71-280D-5144-9F0F-A6FFB000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38" y="2372753"/>
            <a:ext cx="5461484" cy="301453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2F89A4-F0CC-A44D-8AAD-8D1EF985E199}"/>
              </a:ext>
            </a:extLst>
          </p:cNvPr>
          <p:cNvCxnSpPr/>
          <p:nvPr/>
        </p:nvCxnSpPr>
        <p:spPr>
          <a:xfrm flipH="1">
            <a:off x="8068962" y="3632887"/>
            <a:ext cx="2842054" cy="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009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7203" y="1548295"/>
            <a:ext cx="892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2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Under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Status Update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, you will see ‘</a:t>
            </a:r>
            <a:r>
              <a:rPr lang="en-US" altLang="en-US" sz="2000">
                <a:solidFill>
                  <a:srgbClr val="0066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Submit Payment for 50.00 USD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’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7EEDA6-26C8-174B-89A3-3C773D50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55"/>
          <a:stretch/>
        </p:blipFill>
        <p:spPr>
          <a:xfrm>
            <a:off x="3559895" y="2464079"/>
            <a:ext cx="5072209" cy="2269764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1C8442-798C-454B-AA72-361ED92D3E0F}"/>
              </a:ext>
            </a:extLst>
          </p:cNvPr>
          <p:cNvCxnSpPr>
            <a:cxnSpLocks/>
          </p:cNvCxnSpPr>
          <p:nvPr/>
        </p:nvCxnSpPr>
        <p:spPr>
          <a:xfrm flipH="1" flipV="1">
            <a:off x="7026101" y="4043738"/>
            <a:ext cx="564997" cy="1205779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171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7661" y="1285845"/>
            <a:ext cx="996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3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You will receive a screen that reads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‘Submit Payment’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, click the button to continue </a:t>
            </a: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8BB988B4-0E85-2D4F-8094-078C8BE10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91"/>
          <a:stretch/>
        </p:blipFill>
        <p:spPr>
          <a:xfrm>
            <a:off x="3951321" y="2457449"/>
            <a:ext cx="4832282" cy="2794000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4EA79B-E93D-A846-8886-5020E4C377A8}"/>
              </a:ext>
            </a:extLst>
          </p:cNvPr>
          <p:cNvCxnSpPr>
            <a:cxnSpLocks/>
          </p:cNvCxnSpPr>
          <p:nvPr/>
        </p:nvCxnSpPr>
        <p:spPr>
          <a:xfrm flipH="1" flipV="1">
            <a:off x="5589098" y="4881475"/>
            <a:ext cx="1280504" cy="80086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218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519741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4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You will be logged into the secure </a:t>
            </a:r>
            <a:r>
              <a:rPr lang="en-US" altLang="en-US" sz="2000" b="1" err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TouchNet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Payment Center 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to submit your Enrollment Deposit</a:t>
            </a: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F3B0CFC-7BB7-1442-90FB-C32016D3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62" y="2082640"/>
            <a:ext cx="5827736" cy="3405755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9B6F00-EBE6-F847-988E-C2F60EA530B6}"/>
              </a:ext>
            </a:extLst>
          </p:cNvPr>
          <p:cNvCxnSpPr>
            <a:cxnSpLocks/>
          </p:cNvCxnSpPr>
          <p:nvPr/>
        </p:nvCxnSpPr>
        <p:spPr>
          <a:xfrm flipH="1">
            <a:off x="8618750" y="4400550"/>
            <a:ext cx="1676246" cy="256491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52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6857" y="624070"/>
            <a:ext cx="119451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myGSU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acceptance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GSU’s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Placement Exams: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Students in STEM majors need to complete placement before attending orientation. </a:t>
            </a:r>
            <a:endParaRPr lang="en-US" altLang="en-US" sz="2000" b="1" u="sng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GSU student begins with Freshman Orientation! We have transitioned to an in-person or online format– access through the myGSU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5904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0" y="348040"/>
            <a:ext cx="119291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E97726"/>
                </a:solidFill>
                <a:latin typeface="Trade Gothic LT Std" pitchFamily="2" charset="0"/>
              </a:rPr>
              <a:t>Questions?</a:t>
            </a:r>
            <a:endParaRPr lang="en-US" sz="66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17700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89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2CDBE-5714-8549-A8C3-D375033B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912B4-8510-564E-BE1D-1A4D229AE0DB}"/>
              </a:ext>
            </a:extLst>
          </p:cNvPr>
          <p:cNvSpPr txBox="1"/>
          <p:nvPr/>
        </p:nvSpPr>
        <p:spPr>
          <a:xfrm>
            <a:off x="3143250" y="3547946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3700" y="0"/>
            <a:ext cx="92583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1A899-A3F1-864E-959F-9F997A331321}"/>
              </a:ext>
            </a:extLst>
          </p:cNvPr>
          <p:cNvSpPr txBox="1"/>
          <p:nvPr/>
        </p:nvSpPr>
        <p:spPr>
          <a:xfrm>
            <a:off x="5202094" y="1032393"/>
            <a:ext cx="6160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Trade Gothic LT Std" pitchFamily="2" charset="0"/>
              </a:rPr>
              <a:t>Thank You!</a:t>
            </a:r>
          </a:p>
        </p:txBody>
      </p:sp>
      <p:pic>
        <p:nvPicPr>
          <p:cNvPr id="12" name="Picture 4" descr="Image result for governors state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 bwMode="auto">
          <a:xfrm>
            <a:off x="5010406" y="2917468"/>
            <a:ext cx="59261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7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61132" y="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Quality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07261" y="1024468"/>
            <a:ext cx="1176797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73%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rate overall experience as excellent or good*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101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average pages of assigned writing in the first year*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80%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complete high-impact practices*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61.5%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of GSU students receive grants and scholarships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International students from over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24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different countries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*</a:t>
            </a:r>
            <a:r>
              <a:rPr lang="en-US" sz="1200" b="1" dirty="0">
                <a:latin typeface="Trade Gothic LT Std"/>
                <a:ea typeface="ＭＳ Ｐゴシック" panose="020B0600070205080204" pitchFamily="34" charset="-128"/>
              </a:rPr>
              <a:t>National Survey of Student Engagement 2018</a:t>
            </a:r>
          </a:p>
          <a:p>
            <a:pPr>
              <a:buClr>
                <a:srgbClr val="E97726"/>
              </a:buClr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6191250" y="1327458"/>
            <a:ext cx="584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00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55399" y="2852923"/>
            <a:ext cx="67608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Nationally Recognized by US News and World Report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2022 Social Mobility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2022 Online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Ethnic Diversity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Student Debt Load at Graduation – Least Debt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Undergraduate Computer Science Programs</a:t>
            </a:r>
          </a:p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23" y="1086084"/>
            <a:ext cx="1472035" cy="1418042"/>
          </a:xfrm>
          <a:prstGeom prst="rect">
            <a:avLst/>
          </a:prstGeom>
        </p:spPr>
      </p:pic>
      <p:pic>
        <p:nvPicPr>
          <p:cNvPr id="10" name="Picture 9" descr="A picture containing text, sign, outdoor, pole&#10;&#10;Description automatically generated">
            <a:extLst>
              <a:ext uri="{FF2B5EF4-FFF2-40B4-BE49-F238E27FC236}">
                <a16:creationId xmlns:a16="http://schemas.microsoft.com/office/drawing/2014/main" id="{3A98FA7A-2D02-E668-047B-A3309C808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3" y="3141416"/>
            <a:ext cx="1566808" cy="1639966"/>
          </a:xfrm>
          <a:prstGeom prst="rect">
            <a:avLst/>
          </a:prstGeom>
        </p:spPr>
      </p:pic>
      <p:pic>
        <p:nvPicPr>
          <p:cNvPr id="12" name="Picture 11" descr="A green and white sign&#10;&#10;Description automatically generated with low confidence">
            <a:extLst>
              <a:ext uri="{FF2B5EF4-FFF2-40B4-BE49-F238E27FC236}">
                <a16:creationId xmlns:a16="http://schemas.microsoft.com/office/drawing/2014/main" id="{CB30FCCF-7511-513A-0480-13373007C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330" y="3141416"/>
            <a:ext cx="1566808" cy="163996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E39013B-13B8-ABBF-6FED-BD369933F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65" y="1005681"/>
            <a:ext cx="1683258" cy="16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98A6C-E079-C71E-272E-526E40CA0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087F9-460A-C22A-7ED7-232290510B97}"/>
              </a:ext>
            </a:extLst>
          </p:cNvPr>
          <p:cNvSpPr txBox="1"/>
          <p:nvPr/>
        </p:nvSpPr>
        <p:spPr>
          <a:xfrm>
            <a:off x="2032986" y="372862"/>
            <a:ext cx="7679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latin typeface="Trade Gothic LT Std"/>
              </a:rPr>
              <a:t>What’s New @ GOVSTATE?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8C2AE-6BBC-802F-5943-49FC6703359B}"/>
              </a:ext>
            </a:extLst>
          </p:cNvPr>
          <p:cNvSpPr txBox="1"/>
          <p:nvPr/>
        </p:nvSpPr>
        <p:spPr>
          <a:xfrm>
            <a:off x="656948" y="1515165"/>
            <a:ext cx="101560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First Generation Center </a:t>
            </a:r>
            <a:r>
              <a:rPr lang="en-US" sz="2000" dirty="0"/>
              <a:t>– </a:t>
            </a:r>
            <a:r>
              <a:rPr lang="en-US" sz="2000" i="1" dirty="0"/>
              <a:t>opened in Fall 2023; support center focused on providing extra resources to succeed in their educational journey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Latinx Resource Center - </a:t>
            </a:r>
            <a:r>
              <a:rPr lang="en-US" sz="2000" i="1" dirty="0"/>
              <a:t>opened in Spring 2024; serving Latinx students by supporting, appreciating and culturally representing on GovState’s campus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Social Justice Initiative (Legal Clinic) </a:t>
            </a:r>
            <a:r>
              <a:rPr lang="en-US" sz="2000" dirty="0"/>
              <a:t>– </a:t>
            </a:r>
            <a:r>
              <a:rPr lang="en-US" sz="2000" i="1" dirty="0"/>
              <a:t>opened Summer 2023; provides free self-help legal assistance and non-legal resources to low-income Illinois residents</a:t>
            </a:r>
          </a:p>
          <a:p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Greek Life </a:t>
            </a:r>
            <a:r>
              <a:rPr lang="en-US" sz="2000" i="1" dirty="0"/>
              <a:t>– Alpha Kappa Alpha Sorority, Incorporated was the first divine nine organization to cross on GovState campus in November 2023; more to come… </a:t>
            </a:r>
          </a:p>
        </p:txBody>
      </p:sp>
    </p:spTree>
    <p:extLst>
      <p:ext uri="{BB962C8B-B14F-4D97-AF65-F5344CB8AC3E}">
        <p14:creationId xmlns:p14="http://schemas.microsoft.com/office/powerpoint/2010/main" val="247976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20554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First Year Experience</a:t>
            </a:r>
          </a:p>
        </p:txBody>
      </p:sp>
    </p:spTree>
    <p:extLst>
      <p:ext uri="{BB962C8B-B14F-4D97-AF65-F5344CB8AC3E}">
        <p14:creationId xmlns:p14="http://schemas.microsoft.com/office/powerpoint/2010/main" val="2590200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2979</Words>
  <Application>Microsoft Office PowerPoint</Application>
  <PresentationFormat>Widescreen</PresentationFormat>
  <Paragraphs>576</Paragraphs>
  <Slides>66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ＭＳ Ｐゴシック</vt:lpstr>
      <vt:lpstr>Arial</vt:lpstr>
      <vt:lpstr>Arial</vt:lpstr>
      <vt:lpstr>Calibri</vt:lpstr>
      <vt:lpstr>Calibri Light</vt:lpstr>
      <vt:lpstr>Courier New</vt:lpstr>
      <vt:lpstr>Roboto</vt:lpstr>
      <vt:lpstr>Trade Gothic LT Std</vt:lpstr>
      <vt:lpstr>Trade Gothic Next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O'Brien, Tomice</cp:lastModifiedBy>
  <cp:revision>25</cp:revision>
  <dcterms:created xsi:type="dcterms:W3CDTF">2020-03-20T15:51:18Z</dcterms:created>
  <dcterms:modified xsi:type="dcterms:W3CDTF">2024-03-09T15:30:48Z</dcterms:modified>
</cp:coreProperties>
</file>